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62" r:id="rId4"/>
    <p:sldId id="275" r:id="rId5"/>
    <p:sldId id="264" r:id="rId6"/>
    <p:sldId id="265" r:id="rId7"/>
    <p:sldId id="276" r:id="rId8"/>
    <p:sldId id="277" r:id="rId9"/>
    <p:sldId id="267" r:id="rId10"/>
    <p:sldId id="278" r:id="rId11"/>
    <p:sldId id="286" r:id="rId12"/>
    <p:sldId id="282" r:id="rId13"/>
    <p:sldId id="281" r:id="rId14"/>
    <p:sldId id="268" r:id="rId15"/>
    <p:sldId id="269" r:id="rId16"/>
    <p:sldId id="285" r:id="rId17"/>
    <p:sldId id="283" r:id="rId18"/>
    <p:sldId id="284" r:id="rId19"/>
    <p:sldId id="287" r:id="rId20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7B1"/>
    <a:srgbClr val="E2CFF1"/>
    <a:srgbClr val="C39BE1"/>
    <a:srgbClr val="FF9933"/>
    <a:srgbClr val="EAB200"/>
    <a:srgbClr val="F6F9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51" autoAdjust="0"/>
  </p:normalViewPr>
  <p:slideViewPr>
    <p:cSldViewPr>
      <p:cViewPr varScale="1">
        <p:scale>
          <a:sx n="77" d="100"/>
          <a:sy n="77" d="100"/>
        </p:scale>
        <p:origin x="-102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696" y="-90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-1.4571847007998222E-2"/>
                  <c:y val="-3.52532264236615E-2"/>
                </c:manualLayout>
              </c:layout>
              <c:showVal val="1"/>
            </c:dLbl>
            <c:dLbl>
              <c:idx val="1"/>
              <c:layout>
                <c:manualLayout>
                  <c:x val="-1.0200292905598754E-2"/>
                  <c:y val="5.036175203380208E-3"/>
                </c:manualLayout>
              </c:layout>
              <c:showVal val="1"/>
            </c:dLbl>
            <c:dLbl>
              <c:idx val="2"/>
              <c:layout>
                <c:manualLayout>
                  <c:x val="1.5246753702019941E-3"/>
                  <c:y val="-1.577902408599692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53.3</c:v>
                </c:pt>
                <c:pt idx="1">
                  <c:v>14.9</c:v>
                </c:pt>
                <c:pt idx="2">
                  <c:v>5.8</c:v>
                </c:pt>
                <c:pt idx="3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0"/>
                  <c:y val="-2.2662788415210931E-2"/>
                </c:manualLayout>
              </c:layout>
              <c:showVal val="1"/>
            </c:dLbl>
            <c:dLbl>
              <c:idx val="1"/>
              <c:layout>
                <c:manualLayout>
                  <c:x val="1.2264905622621749E-2"/>
                  <c:y val="-6.9955249419551124E-3"/>
                </c:manualLayout>
              </c:layout>
              <c:showVal val="1"/>
            </c:dLbl>
            <c:dLbl>
              <c:idx val="2"/>
              <c:layout>
                <c:manualLayout>
                  <c:x val="6.0987014808079878E-3"/>
                  <c:y val="5.2596746953323887E-3"/>
                </c:manualLayout>
              </c:layout>
              <c:showVal val="1"/>
            </c:dLbl>
            <c:dLbl>
              <c:idx val="3"/>
              <c:layout>
                <c:manualLayout>
                  <c:x val="1.4571847007998223E-3"/>
                  <c:y val="-3.0217051220281115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63.4</c:v>
                </c:pt>
                <c:pt idx="1">
                  <c:v>16.899999999999999</c:v>
                </c:pt>
                <c:pt idx="2">
                  <c:v>7.5</c:v>
                </c:pt>
                <c:pt idx="3">
                  <c:v>33.9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829610444242392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5919481293433737E-2"/>
                  <c:y val="-1.5779024085996924E-2"/>
                </c:manualLayout>
              </c:layout>
              <c:showVal val="1"/>
            </c:dLbl>
            <c:dLbl>
              <c:idx val="2"/>
              <c:layout>
                <c:manualLayout>
                  <c:x val="2.1345455182827811E-2"/>
                  <c:y val="-1.3149186738330867E-2"/>
                </c:manualLayout>
              </c:layout>
              <c:showVal val="1"/>
            </c:dLbl>
            <c:dLbl>
              <c:idx val="3"/>
              <c:layout>
                <c:manualLayout>
                  <c:x val="1.8296104442423921E-2"/>
                  <c:y val="-2.103869878132954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64.900000000000006</c:v>
                </c:pt>
                <c:pt idx="1">
                  <c:v>15.2</c:v>
                </c:pt>
                <c:pt idx="2">
                  <c:v>4.9000000000000004</c:v>
                </c:pt>
                <c:pt idx="3">
                  <c:v>23.9</c:v>
                </c:pt>
              </c:numCache>
            </c:numRef>
          </c:val>
        </c:ser>
        <c:shape val="cylinder"/>
        <c:axId val="84026112"/>
        <c:axId val="84027648"/>
        <c:axId val="0"/>
      </c:bar3DChart>
      <c:catAx>
        <c:axId val="84026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027648"/>
        <c:crosses val="autoZero"/>
        <c:auto val="1"/>
        <c:lblAlgn val="ctr"/>
        <c:lblOffset val="100"/>
      </c:catAx>
      <c:valAx>
        <c:axId val="84027648"/>
        <c:scaling>
          <c:orientation val="minMax"/>
        </c:scaling>
        <c:axPos val="l"/>
        <c:majorGridlines/>
        <c:numFmt formatCode="#,##0.0" sourceLinked="1"/>
        <c:tickLblPos val="nextTo"/>
        <c:crossAx val="84026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061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6"/>
              <c:layout>
                <c:manualLayout>
                  <c:x val="-7.3318991247994111E-2"/>
                  <c:y val="-3.7543221589420007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37879.137699999999</c:v>
                </c:pt>
                <c:pt idx="1">
                  <c:v>1413.8</c:v>
                </c:pt>
                <c:pt idx="2">
                  <c:v>29008.115599999968</c:v>
                </c:pt>
                <c:pt idx="3">
                  <c:v>15549.83908</c:v>
                </c:pt>
                <c:pt idx="4">
                  <c:v>30</c:v>
                </c:pt>
                <c:pt idx="5">
                  <c:v>192105.21003000007</c:v>
                </c:pt>
                <c:pt idx="6">
                  <c:v>29003.600689999996</c:v>
                </c:pt>
                <c:pt idx="7">
                  <c:v>19528.30069</c:v>
                </c:pt>
                <c:pt idx="8">
                  <c:v>683.67800000000091</c:v>
                </c:pt>
                <c:pt idx="9">
                  <c:v>5323.72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19798940226814E-2"/>
          <c:y val="0.17433480502890469"/>
          <c:w val="0.95676125389986955"/>
          <c:h val="0.61294714706370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муниципальные программы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276042.8</c:v>
                </c:pt>
                <c:pt idx="1">
                  <c:v>54482.6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19798940226814E-2"/>
          <c:y val="0.17433480502890469"/>
          <c:w val="0.95676125389986977"/>
          <c:h val="0.612947147063709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муниципальные программы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242187.3</c:v>
                </c:pt>
                <c:pt idx="1">
                  <c:v>52768.3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layout/>
    </c:title>
    <c:plotArea>
      <c:layout>
        <c:manualLayout>
          <c:layoutTarget val="inner"/>
          <c:xMode val="edge"/>
          <c:yMode val="edge"/>
          <c:x val="2.0686077607179155E-2"/>
          <c:y val="1.6726283712928003E-2"/>
          <c:w val="0.46207255060624108"/>
          <c:h val="0.6601294598908389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1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5323.7</c:v>
                </c:pt>
                <c:pt idx="1">
                  <c:v>1413.8</c:v>
                </c:pt>
                <c:pt idx="2">
                  <c:v>3626.7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3.4910746177379492E-2"/>
          <c:y val="0.70007970343580406"/>
          <c:w val="0.35236371742111511"/>
          <c:h val="0.2580675649155588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0F17B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0407566978656876E-3"/>
          <c:y val="0.20981572536402221"/>
          <c:w val="0.9909592433021347"/>
          <c:h val="0.790184274635978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2019 год</c:v>
                </c:pt>
              </c:strCache>
            </c:strRef>
          </c:tx>
          <c:explosion val="29"/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Первоочередные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264226.5</c:v>
                </c:pt>
                <c:pt idx="1">
                  <c:v>30729.1</c:v>
                </c:pt>
              </c:numCache>
            </c:numRef>
          </c:val>
        </c:ser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0F17B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2571952658904343"/>
          <c:w val="1"/>
          <c:h val="0.754691709740384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2020 год</c:v>
                </c:pt>
              </c:strCache>
            </c:strRef>
          </c:tx>
          <c:explosion val="21"/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Первоочередные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256320.3</c:v>
                </c:pt>
                <c:pt idx="1">
                  <c:v>30729.1</c:v>
                </c:pt>
              </c:numCache>
            </c:numRef>
          </c:val>
        </c:ser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explosion val="25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1"/>
            <c:spPr>
              <a:solidFill>
                <a:prstClr val="white">
                  <a:lumMod val="65000"/>
                </a:prstClr>
              </a:solidFill>
              <a:ln>
                <a:solidFill>
                  <a:srgbClr val="002060"/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</c:dPt>
          <c:dPt>
            <c:idx val="4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</c:spPr>
          </c:dPt>
          <c:dPt>
            <c:idx val="6"/>
            <c:spPr>
              <a:solidFill>
                <a:srgbClr val="FF9933"/>
              </a:solidFill>
              <a:ln>
                <a:solidFill>
                  <a:srgbClr val="002060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1.0868476501944878E-3"/>
                  <c:y val="-3.0390426243978971E-3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</c:v>
                </c:pt>
                <c:pt idx="1">
                  <c:v>Публичные нормативные обязательства</c:v>
                </c:pt>
                <c:pt idx="2">
                  <c:v>Прочие социальные выплаты </c:v>
                </c:pt>
                <c:pt idx="3">
                  <c:v>  Транспорт</c:v>
                </c:pt>
                <c:pt idx="4">
                  <c:v>Дорожное хозяйство</c:v>
                </c:pt>
                <c:pt idx="5">
                  <c:v>Межбюджетные трансферты (без ДФ)</c:v>
                </c:pt>
                <c:pt idx="6">
                  <c:v>Оплата коммунальных услуг</c:v>
                </c:pt>
                <c:pt idx="7">
                  <c:v>Продукты питания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191830.6</c:v>
                </c:pt>
                <c:pt idx="1">
                  <c:v>1007.2</c:v>
                </c:pt>
                <c:pt idx="2">
                  <c:v>9754.9</c:v>
                </c:pt>
                <c:pt idx="3">
                  <c:v>2400</c:v>
                </c:pt>
                <c:pt idx="4">
                  <c:v>32243.5</c:v>
                </c:pt>
                <c:pt idx="5">
                  <c:v>7112.8</c:v>
                </c:pt>
                <c:pt idx="6">
                  <c:v>9050.5</c:v>
                </c:pt>
                <c:pt idx="7">
                  <c:v>10827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849997523894465"/>
          <c:y val="0.10549148953344969"/>
          <c:w val="0.33263210023275597"/>
          <c:h val="0.8800495925033947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12964385580741"/>
          <c:y val="0.32688960349150165"/>
          <c:w val="0.49617156709142224"/>
          <c:h val="0.45049854274047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explosion val="25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</c:dPt>
          <c:dPt>
            <c:idx val="4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</c:spPr>
          </c:dPt>
          <c:dPt>
            <c:idx val="6"/>
            <c:spPr>
              <a:solidFill>
                <a:srgbClr val="FF9933"/>
              </a:solidFill>
              <a:ln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0.14727968764214491"/>
                  <c:y val="-9.862871805589748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</c:v>
                </c:pt>
                <c:pt idx="1">
                  <c:v>Публичные нормативные обязательства</c:v>
                </c:pt>
                <c:pt idx="2">
                  <c:v>Прочие социальные выплаты </c:v>
                </c:pt>
                <c:pt idx="3">
                  <c:v>  Транспорт</c:v>
                </c:pt>
                <c:pt idx="4">
                  <c:v>Дорожное хозяйство</c:v>
                </c:pt>
                <c:pt idx="5">
                  <c:v>Межбюджетные трансферты (без ДФ)</c:v>
                </c:pt>
                <c:pt idx="6">
                  <c:v>Оплата коммунальных услуг</c:v>
                </c:pt>
                <c:pt idx="7">
                  <c:v>Продукты питания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193206.29962000001</c:v>
                </c:pt>
                <c:pt idx="1">
                  <c:v>1168.1324099999979</c:v>
                </c:pt>
                <c:pt idx="2">
                  <c:v>8264.2371700000003</c:v>
                </c:pt>
                <c:pt idx="3">
                  <c:v>4297.3900000000003</c:v>
                </c:pt>
                <c:pt idx="4">
                  <c:v>24710.725600000005</c:v>
                </c:pt>
                <c:pt idx="5">
                  <c:v>7504.52</c:v>
                </c:pt>
                <c:pt idx="6">
                  <c:v>8215.8301799999863</c:v>
                </c:pt>
                <c:pt idx="7">
                  <c:v>8953.2005300000001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831461655022882"/>
          <c:y val="9.1447232979849094E-2"/>
          <c:w val="0.33418003765717147"/>
          <c:h val="0.8935025185257493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6997749142641726E-2"/>
          <c:y val="0.13376634284274613"/>
          <c:w val="0.90155691318664322"/>
          <c:h val="0.593429804252140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-4.3360130121360583E-3"/>
                  <c:y val="8.091668194030982E-3"/>
                </c:manualLayout>
              </c:layout>
              <c:showVal val="1"/>
            </c:dLbl>
            <c:dLbl>
              <c:idx val="1"/>
              <c:layout>
                <c:manualLayout>
                  <c:x val="-1.4453376707120201E-3"/>
                  <c:y val="8.1695517561545007E-3"/>
                </c:manualLayout>
              </c:layout>
              <c:showVal val="1"/>
            </c:dLbl>
            <c:dLbl>
              <c:idx val="3"/>
              <c:layout>
                <c:manualLayout>
                  <c:x val="-2.8906753414240382E-2"/>
                  <c:y val="1.0788890925374639E-2"/>
                </c:manualLayout>
              </c:layout>
              <c:showVal val="1"/>
            </c:dLbl>
            <c:dLbl>
              <c:idx val="4"/>
              <c:layout>
                <c:manualLayout>
                  <c:x val="-1.1562701365696182E-2"/>
                  <c:y val="-1.3564017768832624E-2"/>
                </c:manualLayout>
              </c:layout>
              <c:showVal val="1"/>
            </c:dLbl>
            <c:dLbl>
              <c:idx val="5"/>
              <c:layout>
                <c:manualLayout>
                  <c:x val="-8.6720260242721166E-3"/>
                  <c:y val="-7.2280322011193231E-3"/>
                </c:manualLayout>
              </c:layout>
              <c:showVal val="1"/>
            </c:dLbl>
            <c:dLbl>
              <c:idx val="6"/>
              <c:layout>
                <c:manualLayout>
                  <c:x val="-1.0599020477766049E-16"/>
                  <c:y val="-8.09166819403098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34.700000000000003</c:v>
                </c:pt>
                <c:pt idx="1">
                  <c:v>33.800000000000004</c:v>
                </c:pt>
                <c:pt idx="2">
                  <c:v>3.2</c:v>
                </c:pt>
                <c:pt idx="3">
                  <c:v>187.3</c:v>
                </c:pt>
                <c:pt idx="4">
                  <c:v>20.3</c:v>
                </c:pt>
                <c:pt idx="5">
                  <c:v>18.2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9933"/>
            </a:solidFill>
          </c:spPr>
          <c:dLbls>
            <c:dLbl>
              <c:idx val="0"/>
              <c:layout>
                <c:manualLayout>
                  <c:x val="1.4453376707120201E-3"/>
                  <c:y val="-1.3486113656718396E-2"/>
                </c:manualLayout>
              </c:layout>
              <c:showVal val="1"/>
            </c:dLbl>
            <c:dLbl>
              <c:idx val="1"/>
              <c:layout>
                <c:manualLayout>
                  <c:x val="1.1562701365696182E-2"/>
                  <c:y val="-2.7835996881288429E-2"/>
                </c:manualLayout>
              </c:layout>
              <c:showVal val="1"/>
            </c:dLbl>
            <c:dLbl>
              <c:idx val="2"/>
              <c:layout>
                <c:manualLayout>
                  <c:x val="1.1562701365696249E-2"/>
                  <c:y val="-8.091668194030982E-3"/>
                </c:manualLayout>
              </c:layout>
              <c:showVal val="1"/>
            </c:dLbl>
            <c:dLbl>
              <c:idx val="3"/>
              <c:layout>
                <c:manualLayout>
                  <c:x val="-2.8906753414240402E-3"/>
                  <c:y val="5.7342567767356082E-3"/>
                </c:manualLayout>
              </c:layout>
              <c:showVal val="1"/>
            </c:dLbl>
            <c:dLbl>
              <c:idx val="4"/>
              <c:layout>
                <c:manualLayout>
                  <c:x val="4.3360130121360583E-3"/>
                  <c:y val="-1.8094816963612859E-2"/>
                </c:manualLayout>
              </c:layout>
              <c:showVal val="1"/>
            </c:dLbl>
            <c:dLbl>
              <c:idx val="5"/>
              <c:layout>
                <c:manualLayout>
                  <c:x val="5.7813506828481341E-3"/>
                  <c:y val="-8.091668194030982E-3"/>
                </c:manualLayout>
              </c:layout>
              <c:showVal val="1"/>
            </c:dLbl>
            <c:dLbl>
              <c:idx val="6"/>
              <c:layout>
                <c:manualLayout>
                  <c:x val="5.7813506828482382E-3"/>
                  <c:y val="-8.09166819403098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37.5</c:v>
                </c:pt>
                <c:pt idx="1">
                  <c:v>34.6</c:v>
                </c:pt>
                <c:pt idx="2">
                  <c:v>3.4</c:v>
                </c:pt>
                <c:pt idx="3">
                  <c:v>187.5</c:v>
                </c:pt>
                <c:pt idx="4">
                  <c:v>9.1</c:v>
                </c:pt>
                <c:pt idx="5">
                  <c:v>16.2</c:v>
                </c:pt>
                <c:pt idx="6">
                  <c:v>5.0999999999999996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1.7344052048544226E-2"/>
                  <c:y val="-1.8880559119405813E-2"/>
                </c:manualLayout>
              </c:layout>
              <c:showVal val="1"/>
            </c:dLbl>
            <c:dLbl>
              <c:idx val="1"/>
              <c:layout>
                <c:manualLayout>
                  <c:x val="1.5898714377832211E-2"/>
                  <c:y val="-8.091668194030982E-3"/>
                </c:manualLayout>
              </c:layout>
              <c:showVal val="1"/>
            </c:dLbl>
            <c:dLbl>
              <c:idx val="2"/>
              <c:layout>
                <c:manualLayout>
                  <c:x val="1.87893897192563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45707404021045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5.7813506828481341E-3"/>
                  <c:y val="-2.1577781850749288E-2"/>
                </c:manualLayout>
              </c:layout>
              <c:showVal val="1"/>
            </c:dLbl>
            <c:dLbl>
              <c:idx val="5"/>
              <c:layout>
                <c:manualLayout>
                  <c:x val="2.60160780728164E-2"/>
                  <c:y val="-1.678512682901203E-2"/>
                </c:manualLayout>
              </c:layout>
              <c:showVal val="1"/>
            </c:dLbl>
            <c:dLbl>
              <c:idx val="6"/>
              <c:layout>
                <c:manualLayout>
                  <c:x val="1.5898714377832315E-2"/>
                  <c:y val="-1.461196163202347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37.9</c:v>
                </c:pt>
                <c:pt idx="1">
                  <c:v>29</c:v>
                </c:pt>
                <c:pt idx="2">
                  <c:v>15.5</c:v>
                </c:pt>
                <c:pt idx="3">
                  <c:v>192.1</c:v>
                </c:pt>
                <c:pt idx="4">
                  <c:v>29</c:v>
                </c:pt>
                <c:pt idx="5">
                  <c:v>19.5</c:v>
                </c:pt>
                <c:pt idx="6">
                  <c:v>5.3</c:v>
                </c:pt>
              </c:numCache>
            </c:numRef>
          </c:val>
        </c:ser>
        <c:shape val="cylinder"/>
        <c:axId val="148881408"/>
        <c:axId val="148882944"/>
        <c:axId val="0"/>
      </c:bar3DChart>
      <c:catAx>
        <c:axId val="14888140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882944"/>
        <c:crosses val="autoZero"/>
        <c:auto val="1"/>
        <c:lblAlgn val="ctr"/>
        <c:lblOffset val="100"/>
      </c:catAx>
      <c:valAx>
        <c:axId val="14888294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881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402353328385327"/>
          <c:y val="4.1400014650120984E-2"/>
          <c:w val="0.4319529334322999"/>
          <c:h val="6.2673754461671338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094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34652.400000000001</c:v>
                </c:pt>
                <c:pt idx="1">
                  <c:v>1078.8</c:v>
                </c:pt>
                <c:pt idx="2">
                  <c:v>33754.699999999997</c:v>
                </c:pt>
                <c:pt idx="3">
                  <c:v>3151.5</c:v>
                </c:pt>
                <c:pt idx="4">
                  <c:v>30</c:v>
                </c:pt>
                <c:pt idx="5">
                  <c:v>187271.9</c:v>
                </c:pt>
                <c:pt idx="6">
                  <c:v>20318.099999999897</c:v>
                </c:pt>
                <c:pt idx="7">
                  <c:v>18208.900000000001</c:v>
                </c:pt>
                <c:pt idx="8">
                  <c:v>40.9</c:v>
                </c:pt>
                <c:pt idx="9">
                  <c:v>5105.8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083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4"/>
              <c:layout>
                <c:manualLayout>
                  <c:x val="-6.3065062508523093E-4"/>
                  <c:y val="0.1408972703423970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6.0402930039041576E-2"/>
                  <c:y val="2.3689473888754201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37518.516600000003</c:v>
                </c:pt>
                <c:pt idx="1">
                  <c:v>1289.5</c:v>
                </c:pt>
                <c:pt idx="2">
                  <c:v>34643.464040000006</c:v>
                </c:pt>
                <c:pt idx="3">
                  <c:v>3402.0655900000002</c:v>
                </c:pt>
                <c:pt idx="4">
                  <c:v>29.997</c:v>
                </c:pt>
                <c:pt idx="5">
                  <c:v>187538.16188</c:v>
                </c:pt>
                <c:pt idx="6">
                  <c:v>9133.3064799999811</c:v>
                </c:pt>
                <c:pt idx="7">
                  <c:v>16190.7786</c:v>
                </c:pt>
                <c:pt idx="8">
                  <c:v>89.055120000000002</c:v>
                </c:pt>
                <c:pt idx="9">
                  <c:v>5104.8190000000004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A83A-4B86-4ED7-BF54-63776DD21AAA}" type="datetimeFigureOut">
              <a:rPr lang="ru-RU" smtClean="0"/>
              <a:pPr/>
              <a:t>12.03.2021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A78E8-A37B-4B8B-9B7C-4D6A122F3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40F5B-6098-4282-8025-CC5ABC4BB85B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9695B-852C-45D0-A457-8FD133C93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957A7-8177-463C-B91A-8D53C908E8C4}" type="slidenum">
              <a:rPr lang="ru-RU"/>
              <a:pPr/>
              <a:t>15</a:t>
            </a:fld>
            <a:endParaRPr lang="ru-RU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400425" cy="2549525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B8E8-5309-40FA-9447-0ABA3E85C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14356"/>
            <a:ext cx="7851648" cy="22860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Информация об исполнении  районного бюджета</a:t>
            </a:r>
            <a:b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за 2020 </a:t>
            </a:r>
            <a: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год</a:t>
            </a:r>
          </a:p>
        </p:txBody>
      </p:sp>
      <p:pic>
        <p:nvPicPr>
          <p:cNvPr id="4" name="Picture 4" descr="f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71810"/>
            <a:ext cx="7929618" cy="34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8786874" cy="542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Исполнение районного бюджета по основным направлениям расходования средств, млн. рублей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2018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2019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Дорожного фонда Покровского района за 2020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69273" y="1571612"/>
          <a:ext cx="8931882" cy="4572032"/>
        </p:xfrm>
        <a:graphic>
          <a:graphicData uri="http://schemas.openxmlformats.org/drawingml/2006/table">
            <a:tbl>
              <a:tblPr/>
              <a:tblGrid>
                <a:gridCol w="5717173"/>
                <a:gridCol w="1171169"/>
                <a:gridCol w="1136575"/>
                <a:gridCol w="906965"/>
              </a:tblGrid>
              <a:tr h="640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исполне-ния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26 303,4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26 110,0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99,3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Налоговые доходы Дорожного фонда Покровского района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15 400,0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15 206,5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98,7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6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муниципальных районов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10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000,0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10 000,0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Остаток средств Дорожного фонда на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01.01.2020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903,4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903,4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26 303,4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24 710,7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93,9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67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Строительство, реконструкция, капитальный ремонт, ремонт и содержание автомобильных дорог общего пользования местного значения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23 071,4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21 851,0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94,7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5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Предоставление бюджетам поселений межбюджетных трансфертов на строительство, реконструкцию, капитальный ремонт, ремонт и содержание автомобильных дорог общего пользования местного значения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3 232,1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2 859,7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88,5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43834" y="121442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0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900113" y="765175"/>
            <a:ext cx="72009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72000" anchor="ctr"/>
          <a:lstStyle/>
          <a:p>
            <a:pPr algn="ctr" eaLnBrk="0" hangingPunct="0">
              <a:lnSpc>
                <a:spcPct val="130000"/>
              </a:lnSpc>
            </a:pPr>
            <a:r>
              <a:rPr lang="ru-RU" sz="2800" b="1" i="1" dirty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программных и </a:t>
            </a:r>
            <a:r>
              <a:rPr lang="ru-RU" sz="2800" b="1" i="1" dirty="0" err="1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расходов в 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2020 году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15272" y="1428736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ph type="tbl" idx="1"/>
          </p:nvPr>
        </p:nvGraphicFramePr>
        <p:xfrm>
          <a:off x="138544" y="1714486"/>
          <a:ext cx="8862611" cy="4916363"/>
        </p:xfrm>
        <a:graphic>
          <a:graphicData uri="http://schemas.openxmlformats.org/drawingml/2006/table">
            <a:tbl>
              <a:tblPr/>
              <a:tblGrid>
                <a:gridCol w="3178026"/>
                <a:gridCol w="959735"/>
                <a:gridCol w="984343"/>
                <a:gridCol w="1096841"/>
                <a:gridCol w="970281"/>
                <a:gridCol w="660916"/>
                <a:gridCol w="1012469"/>
              </a:tblGrid>
              <a:tr h="28674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2020год/ 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год,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57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4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муниципальные программы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254 149,4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242 187,3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295 982,5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276 042,8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общем объеме расходов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федерального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9 492,5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2 782,5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28 881,4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28 537,8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областного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145 352,2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144 791,4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145 408,0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144 172,6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районного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96 760,1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92 716,4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119 293,1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100 932,4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поселений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2 544,6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1 897,0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49 463,7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52 768,3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54 009,7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54 482,6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общем объеме расходов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</a:tr>
              <a:tr h="3377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федерального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1 141,8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1 296,5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областного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5 614,7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6 142,8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районного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42 707,1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45 275,8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46 584,9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46 254,7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 поселений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5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РАСХОДОВ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303 613,0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349 992,2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15436" cy="1143000"/>
          </a:xfrm>
        </p:spPr>
        <p:txBody>
          <a:bodyPr>
            <a:noAutofit/>
          </a:bodyPr>
          <a:lstStyle/>
          <a:p>
            <a:pPr algn="ctr"/>
            <a:r>
              <a:rPr lang="ru-RU" sz="34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</a:t>
            </a:r>
            <a:r>
              <a:rPr lang="ru-RU" sz="3400" b="1" i="1" dirty="0" err="1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34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 расходов районного бюджета</a:t>
            </a:r>
            <a:endParaRPr lang="ru-RU" sz="3400" dirty="0">
              <a:solidFill>
                <a:srgbClr val="0F17B1"/>
              </a:solidFill>
            </a:endParaRPr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2020 году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14282" y="1285861"/>
          <a:ext cx="8643998" cy="4994477"/>
        </p:xfrm>
        <a:graphic>
          <a:graphicData uri="http://schemas.openxmlformats.org/drawingml/2006/table">
            <a:tbl>
              <a:tblPr/>
              <a:tblGrid>
                <a:gridCol w="4429156"/>
                <a:gridCol w="1160629"/>
                <a:gridCol w="1071178"/>
                <a:gridCol w="1016941"/>
                <a:gridCol w="966094"/>
              </a:tblGrid>
              <a:tr h="467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2020 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архивного дела в Покровском районе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5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"Оформление права собственности, учет и управление муниципальным имуществом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муниципальной службы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"Организация транспортного обслуживания населения Покровского района на социально-значимых,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внутримуниципальных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маршрутах"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4 418,5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4 297,4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"Устойчивое развитие сельских территорий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1 775,6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-1 184,9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5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"Ремонт и развитие автомобильных дорог общего пользования местного  значения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26 303,4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24 710,7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-1 592,7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"Охрана окружающей среды и экологическая безопасность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14 154,5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11 198,1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-2 956,4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водоснабжения, водоотведения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2 290,0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2 083,1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-206,9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8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"Молодежь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системы образования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183 998,3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182 911,5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-1 086,8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72396" y="85723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2020 году (продолжение)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85720" y="1428736"/>
          <a:ext cx="8572560" cy="4773801"/>
        </p:xfrm>
        <a:graphic>
          <a:graphicData uri="http://schemas.openxmlformats.org/drawingml/2006/table">
            <a:tbl>
              <a:tblPr/>
              <a:tblGrid>
                <a:gridCol w="4387133"/>
                <a:gridCol w="1156456"/>
                <a:gridCol w="1062325"/>
                <a:gridCol w="1008537"/>
                <a:gridCol w="958109"/>
              </a:tblGrid>
              <a:tr h="430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2020 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"Участие в организации деятельности по сбору, транспортированию, обработке, утилизации, обезвреживанию, захоронению твердых коммунальных отходов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отрасли культуры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38 493,8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29 003,6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-9 490,2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"Адресная социальная помощь"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18 027,0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17 534,8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-492,2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"Информатизация и защита информации органов местного самоуправления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физической культуры и спорта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"Обеспечение жильем молодых семей"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"Обеспечение мероприятий гражданской обороны, предупреждения и ликвидации чрезвычайных ситуаций природного и техногенного характера, обеспечения пожарной безопасности и безопасности людей на водных объектах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«Обеспечение публичной деятельности и информационной открытости органов местного самоуправления Покровского района»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43834" y="1000108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2020 году (продолжение)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85720" y="1428736"/>
          <a:ext cx="8572560" cy="2732876"/>
        </p:xfrm>
        <a:graphic>
          <a:graphicData uri="http://schemas.openxmlformats.org/drawingml/2006/table">
            <a:tbl>
              <a:tblPr/>
              <a:tblGrid>
                <a:gridCol w="4387133"/>
                <a:gridCol w="1156456"/>
                <a:gridCol w="1062325"/>
                <a:gridCol w="1008537"/>
                <a:gridCol w="958109"/>
              </a:tblGrid>
              <a:tr h="430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2020 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"Содержание и ремонт движимого и недвижимого муниципального имущества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835,9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819,3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"Содержание муниципальных гражданских кладбищ в Покровском районе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"Комплексное развитие сельских территорий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-2 776,9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"Комплексные меры противодействия злоупотреблению наркотиками и их незаконному обороту"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43834" y="1000108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Rectangle 786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64294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333399"/>
                </a:solidFill>
                <a:latin typeface="Times New Roman" pitchFamily="18" charset="0"/>
              </a:rPr>
              <a:t>Информация об исполнении районного </a:t>
            </a:r>
            <a:r>
              <a:rPr lang="ru-RU" sz="2400" b="1" i="1" dirty="0" smtClean="0">
                <a:solidFill>
                  <a:srgbClr val="333399"/>
                </a:solidFill>
                <a:latin typeface="Times New Roman" pitchFamily="18" charset="0"/>
              </a:rPr>
              <a:t>бюджета за 2020 год</a:t>
            </a:r>
            <a:endParaRPr lang="ru-RU" sz="2400" b="1" i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85722" y="1357299"/>
          <a:ext cx="8512020" cy="5217611"/>
        </p:xfrm>
        <a:graphic>
          <a:graphicData uri="http://schemas.openxmlformats.org/drawingml/2006/table">
            <a:tbl>
              <a:tblPr/>
              <a:tblGrid>
                <a:gridCol w="2842201"/>
                <a:gridCol w="820137"/>
                <a:gridCol w="820137"/>
                <a:gridCol w="837813"/>
                <a:gridCol w="834278"/>
                <a:gridCol w="745459"/>
                <a:gridCol w="834278"/>
                <a:gridCol w="777717"/>
              </a:tblGrid>
              <a:tr h="19527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тыс.рублей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6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год/2019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Отклоне-ние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от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20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испол-нения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0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300 133,6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307 347,5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334 234,2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334 768,4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27 420,9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79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НАЛОГОВЫЕ И 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97 390,6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122 825,5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108 931,9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110 330,1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-12 495,4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202 743,0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184 522,0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225 302,3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224 438,3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121,6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39 916,3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1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303 613,0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299 574,9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-8 657,3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95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районных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139 467,2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137 992,2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141 190,6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137 992,2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-1 475,0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за счет средств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бюджетов поселений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2 554,6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1 950,3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1 950,3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1 950,3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-604,3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областных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150 966,9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150 934,1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152 354,8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150 934,1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федеральных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10 634,3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4 079,0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4 079,1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4 079,0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-6 555,3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ДЕФИЦИТ(-), ПРОФИЦИТ(+)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-3 479,4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-2 331,6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-356,2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15 871,3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Источники финансирования дефицита бюджета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3 479,4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2 331,6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-356,2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-15 871,3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изменение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3 479,4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2 331,6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-12 391,9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-356,2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-15 871,3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увеличение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-300 133,6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-307 347,5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-297 243,3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-307 347,5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-7 213,9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уменьшение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303 613,0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299 574,9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-8 657,3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</a:rPr>
              <a:t>Информация о поступлении доходов в районного бюджета за 2020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85720" y="1285860"/>
          <a:ext cx="8643996" cy="5132709"/>
        </p:xfrm>
        <a:graphic>
          <a:graphicData uri="http://schemas.openxmlformats.org/drawingml/2006/table">
            <a:tbl>
              <a:tblPr/>
              <a:tblGrid>
                <a:gridCol w="2880169"/>
                <a:gridCol w="810920"/>
                <a:gridCol w="810920"/>
                <a:gridCol w="828398"/>
                <a:gridCol w="824902"/>
                <a:gridCol w="131235"/>
                <a:gridCol w="665704"/>
                <a:gridCol w="824902"/>
                <a:gridCol w="866846"/>
              </a:tblGrid>
              <a:tr h="222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тыс.рублей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год/2019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от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98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Уточнен-ный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годовой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нения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300 133,6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307 347,5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334 234,2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334 768,4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27 420,9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 НАЛОГОВЫЕ И 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97 390,6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122 825,5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108 931,9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110 330,1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89,8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-12495,4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4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Налог на доходы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53 294,8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63 432,5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63 430,0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64 938,8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102,4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102,4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1 506,3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 Акцизы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14 912,0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16 864,1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15 400,0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15 206,5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98,7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90,2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-1 657,6,1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5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754,4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7 497,3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4 847,1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4 914,5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65,6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-2 582,8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Государственная пошлина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1093,2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1173,0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1 419,8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121,0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246,8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Неналоговые доходы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22 336,3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33 858,6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23 854,7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23 850,5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-10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008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202 743,0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184 522,0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225 302,3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224 438,3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121,6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39 916,3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93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Дотация на выравнивание бюджетной обеспеченности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22 883,0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23 095,0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21 669,0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21 669,0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-1 426,0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14 817,9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4 023,0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16 747,0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16 747,0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27,1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12 724,0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 Субсидии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22 172,2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21 142,6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35 497,6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37 417,4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177,0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13 274,8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127 861,1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132 112,9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134 931,5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132 112,9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4 251,8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 Иные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9 242,4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3 944,0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7 852,2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7 852,2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199,0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3 908,2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основных видов налогов в районный бюджет </a:t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2018-2020 </a:t>
            </a:r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14282" y="1643050"/>
          <a:ext cx="8715436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57686" y="2143116"/>
          <a:ext cx="4572032" cy="309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496"/>
                <a:gridCol w="1006520"/>
                <a:gridCol w="1143008"/>
                <a:gridCol w="1143008"/>
              </a:tblGrid>
              <a:tr h="336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Уточненный годовой план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486,4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486,4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1 413,8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1 413,8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 Иные межбюджетные трансферты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6 776,0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626,7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13 513,5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10 364,2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Структура финансовой помощи  нижестоящим бюджетам за 2020 год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00958" y="1928802"/>
            <a:ext cx="136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тыс.рублей</a:t>
            </a: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1571612"/>
          <a:ext cx="6833775" cy="498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расходов районного бюджета за 2020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1142984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1" y="1510716"/>
          <a:ext cx="8643996" cy="5065195"/>
        </p:xfrm>
        <a:graphic>
          <a:graphicData uri="http://schemas.openxmlformats.org/drawingml/2006/table">
            <a:tbl>
              <a:tblPr/>
              <a:tblGrid>
                <a:gridCol w="3450732"/>
                <a:gridCol w="995734"/>
                <a:gridCol w="1068696"/>
                <a:gridCol w="1068696"/>
                <a:gridCol w="1047237"/>
                <a:gridCol w="1012901"/>
              </a:tblGrid>
              <a:tr h="654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2018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2020 год/2019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2020 г.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10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303 613,0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294 955,7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35 569,7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Первоочередные 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255 584,7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264 226,5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256 320,3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-7 906,2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8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Заработная плата с начислениями (включая расходы, произведенные в виде субсидий на выполнение муниципального задания бюджетным учреждениям)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185 492,7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191 830,6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193 206,3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1 375,7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Публичные нормативные обязательства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6 454,1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1 007,2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1 168,1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Прочие социальные выплаты и меры социальной поддержки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5 275,0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9 754,9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8 264,2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-1 490,7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Транспорт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2 010,9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31 743,7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32 243,5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24 710,7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-7 532,7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Межбюджетные трансферты бюджетам поселений (без ДФ)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6 667,6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7 112,8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7 504,5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Оплата коммунальных услуг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8 824,8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9 050,5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-834,7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                                  Продукты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питания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9 115,8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10 827,0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8 953,2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-1 873,8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Прочие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48 028,3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30 729,1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74 205,1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43 475,9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82" y="1857364"/>
          <a:ext cx="4352956" cy="479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791044" y="2063727"/>
          <a:ext cx="4352956" cy="479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первоочередных расходов районного бюджета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расходов районного бюджета за 2020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29520" y="121442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6030" y="1596725"/>
          <a:ext cx="8929718" cy="4842197"/>
        </p:xfrm>
        <a:graphic>
          <a:graphicData uri="http://schemas.openxmlformats.org/drawingml/2006/table">
            <a:tbl>
              <a:tblPr/>
              <a:tblGrid>
                <a:gridCol w="3117913"/>
                <a:gridCol w="875985"/>
                <a:gridCol w="875985"/>
                <a:gridCol w="879696"/>
                <a:gridCol w="816596"/>
                <a:gridCol w="790613"/>
                <a:gridCol w="712665"/>
                <a:gridCol w="860265"/>
              </a:tblGrid>
              <a:tr h="268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год/2019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от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839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Уточненный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годовой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Исполнение 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Общегосударственные вопросы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34 652,4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37 518,5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37 555,9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37 879,1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 Национальная оборона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1 078,8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1 289,5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Национальная безопасность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Национальная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33 754,7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34 643,5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30 721,9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29 008,1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-5 635,4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latin typeface="Times New Roman"/>
                        </a:rPr>
                        <a:t> Дорожное 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baseline="0" dirty="0">
                          <a:latin typeface="Times New Roman"/>
                        </a:rPr>
                        <a:t>31 743,7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32 243,5</a:t>
                      </a:r>
                      <a:endParaRPr lang="ru-RU" sz="1400" b="0" i="1" u="none" strike="noStrike" baseline="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26 303,4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24 710,7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93,9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-7 532,8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ЖКХ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3 151,5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3 402,1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22 691,6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15 549,8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Охрана окружающей среды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30,0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187 271,9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187 538,2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193 050,8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192 105,2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Культура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20 318,1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9 133,3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38 493,8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29 003,6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19 870,3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Социальная политика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18 208,9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16 190,8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19 528,3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ФК и спорт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40,9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5 105,8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303 613,0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294 955,7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349 992,2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2729</TotalTime>
  <Words>1969</Words>
  <PresentationFormat>Экран (4:3)</PresentationFormat>
  <Paragraphs>814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Информация об исполнении  районного бюджета за 2020 год</vt:lpstr>
      <vt:lpstr>Информация об исполнении районного бюджета за 2020 год</vt:lpstr>
      <vt:lpstr>Информация о поступлении доходов в районного бюджета за 2020 год</vt:lpstr>
      <vt:lpstr>Динамика поступления основных видов налогов в районный бюджет  в 2018-2020 гг , млн рублей</vt:lpstr>
      <vt:lpstr>Структура финансовой помощи  нижестоящим бюджетам за 2020 год</vt:lpstr>
      <vt:lpstr>Информация об исполнении расходов районного бюджета за 2020 год</vt:lpstr>
      <vt:lpstr>Структура расходов районного бюджета</vt:lpstr>
      <vt:lpstr>Структура первоочередных расходов районного бюджета</vt:lpstr>
      <vt:lpstr>Информация об исполнении расходов районного бюджета за 2020 год</vt:lpstr>
      <vt:lpstr>Исполнение районного бюджета по основным направлениям расходования средств, млн. рублей</vt:lpstr>
      <vt:lpstr>Структура расходов районного бюджета  в 2018 году</vt:lpstr>
      <vt:lpstr>Структура расходов районного бюджета  в 2019 году</vt:lpstr>
      <vt:lpstr>Структура расходов районного бюджета  в 2020 году</vt:lpstr>
      <vt:lpstr>Информация об исполнении Дорожного фонда Покровского района за 2020 год</vt:lpstr>
      <vt:lpstr>Слайд 15</vt:lpstr>
      <vt:lpstr>Структура программных и непрограммных расходов районного бюджета</vt:lpstr>
      <vt:lpstr>Информация об исполнении муниципальных  программ в 2020 году</vt:lpstr>
      <vt:lpstr>Информация об исполнении муниципальных  программ в 2020 году (продолжение)</vt:lpstr>
      <vt:lpstr>Информация об исполнении муниципальных  программ в 2020 году (продолжение)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user4</cp:lastModifiedBy>
  <cp:revision>374</cp:revision>
  <dcterms:modified xsi:type="dcterms:W3CDTF">2021-03-12T11:21:40Z</dcterms:modified>
</cp:coreProperties>
</file>