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1" r:id="rId3"/>
    <p:sldId id="262" r:id="rId4"/>
    <p:sldId id="275" r:id="rId5"/>
    <p:sldId id="264" r:id="rId6"/>
    <p:sldId id="265" r:id="rId7"/>
    <p:sldId id="276" r:id="rId8"/>
    <p:sldId id="277" r:id="rId9"/>
    <p:sldId id="267" r:id="rId10"/>
    <p:sldId id="278" r:id="rId11"/>
    <p:sldId id="281" r:id="rId12"/>
    <p:sldId id="286" r:id="rId13"/>
    <p:sldId id="282" r:id="rId14"/>
    <p:sldId id="268" r:id="rId15"/>
    <p:sldId id="269" r:id="rId16"/>
    <p:sldId id="285" r:id="rId17"/>
    <p:sldId id="283" r:id="rId18"/>
    <p:sldId id="284" r:id="rId19"/>
    <p:sldId id="287" r:id="rId20"/>
  </p:sldIdLst>
  <p:sldSz cx="9144000" cy="6858000" type="screen4x3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7B1"/>
    <a:srgbClr val="E2CFF1"/>
    <a:srgbClr val="C39BE1"/>
    <a:srgbClr val="FF9933"/>
    <a:srgbClr val="EAB200"/>
    <a:srgbClr val="F6F9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51" autoAdjust="0"/>
  </p:normalViewPr>
  <p:slideViewPr>
    <p:cSldViewPr>
      <p:cViewPr varScale="1">
        <p:scale>
          <a:sx n="77" d="100"/>
          <a:sy n="77" d="100"/>
        </p:scale>
        <p:origin x="-102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696" y="-90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3"/>
              <c:layout>
                <c:manualLayout>
                  <c:x val="-2.890675341424038E-3"/>
                  <c:y val="-2.031731811400895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64.900000000000006</c:v>
                </c:pt>
                <c:pt idx="1">
                  <c:v>15.2</c:v>
                </c:pt>
                <c:pt idx="2">
                  <c:v>4.9000000000000004</c:v>
                </c:pt>
                <c:pt idx="3">
                  <c:v>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1"/>
              <c:layout>
                <c:manualLayout>
                  <c:x val="0"/>
                  <c:y val="-2.0317318114008956E-2"/>
                </c:manualLayout>
              </c:layout>
              <c:showVal val="1"/>
            </c:dLbl>
            <c:dLbl>
              <c:idx val="3"/>
              <c:layout>
                <c:manualLayout>
                  <c:x val="4.3360130121360583E-3"/>
                  <c:y val="-2.0317318114008956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 i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72.8</c:v>
                </c:pt>
                <c:pt idx="1">
                  <c:v>17</c:v>
                </c:pt>
                <c:pt idx="2">
                  <c:v>10.4</c:v>
                </c:pt>
                <c:pt idx="3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2.8906753414240645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8906753414240914E-3"/>
                  <c:y val="-3.0475977171013448E-2"/>
                </c:manualLayout>
              </c:layout>
              <c:showVal val="1"/>
            </c:dLbl>
            <c:dLbl>
              <c:idx val="2"/>
              <c:layout>
                <c:manualLayout>
                  <c:x val="5.7813506828480778E-3"/>
                  <c:y val="-1.5237988585506713E-2"/>
                </c:manualLayout>
              </c:layout>
              <c:showVal val="1"/>
            </c:dLbl>
            <c:dLbl>
              <c:idx val="3"/>
              <c:layout>
                <c:manualLayout>
                  <c:x val="1.0117363694984133E-2"/>
                  <c:y val="-1.7777653349757838E-2"/>
                </c:manualLayout>
              </c:layout>
              <c:showVal val="1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79.3</c:v>
                </c:pt>
                <c:pt idx="1">
                  <c:v>19.7</c:v>
                </c:pt>
                <c:pt idx="2">
                  <c:v>11</c:v>
                </c:pt>
                <c:pt idx="3">
                  <c:v>1.4</c:v>
                </c:pt>
              </c:numCache>
            </c:numRef>
          </c:val>
        </c:ser>
        <c:shape val="cylinder"/>
        <c:axId val="78263424"/>
        <c:axId val="78264960"/>
        <c:axId val="0"/>
      </c:bar3DChart>
      <c:catAx>
        <c:axId val="78263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264960"/>
        <c:crosses val="autoZero"/>
        <c:auto val="1"/>
        <c:lblAlgn val="ctr"/>
        <c:lblOffset val="100"/>
      </c:catAx>
      <c:valAx>
        <c:axId val="78264960"/>
        <c:scaling>
          <c:orientation val="minMax"/>
        </c:scaling>
        <c:axPos val="l"/>
        <c:majorGridlines/>
        <c:numFmt formatCode="General" sourceLinked="1"/>
        <c:tickLblPos val="nextTo"/>
        <c:crossAx val="78263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261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3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-6.3065062508523093E-4"/>
                  <c:y val="0.14089727034239757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CatName val="1"/>
              <c:showPercent val="1"/>
            </c:dLbl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-6.0402930039041909E-2"/>
                  <c:y val="2.3689473888754253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54466.367189999997</c:v>
                </c:pt>
                <c:pt idx="1">
                  <c:v>1418.6</c:v>
                </c:pt>
                <c:pt idx="2">
                  <c:v>38148.850460000001</c:v>
                </c:pt>
                <c:pt idx="3">
                  <c:v>56805.342120000001</c:v>
                </c:pt>
                <c:pt idx="4">
                  <c:v>190</c:v>
                </c:pt>
                <c:pt idx="5">
                  <c:v>237813.47539000001</c:v>
                </c:pt>
                <c:pt idx="6">
                  <c:v>25185.249940000002</c:v>
                </c:pt>
                <c:pt idx="7">
                  <c:v>32284.384090000003</c:v>
                </c:pt>
                <c:pt idx="8">
                  <c:v>553.10527000000002</c:v>
                </c:pt>
                <c:pt idx="9">
                  <c:v>5529.5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7166"/>
          <c:h val="0.61294714706371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269232.7</c:v>
                </c:pt>
                <c:pt idx="1">
                  <c:v>61421.1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19798940226814E-2"/>
          <c:y val="0.17433480502890469"/>
          <c:w val="0.9567612538998721"/>
          <c:h val="0.61294714706371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муниципальные программы </c:v>
                </c:pt>
                <c:pt idx="1">
                  <c:v>Непрограммные расходы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383824.2</c:v>
                </c:pt>
                <c:pt idx="1">
                  <c:v>68570.7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layout/>
    </c:title>
    <c:plotArea>
      <c:layout>
        <c:manualLayout>
          <c:layoutTarget val="inner"/>
          <c:xMode val="edge"/>
          <c:yMode val="edge"/>
          <c:x val="2.0686077607179287E-2"/>
          <c:y val="1.6726283712928041E-2"/>
          <c:w val="0.90977249623739354"/>
          <c:h val="0.756411089934451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Pt>
            <c:idx val="1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4949.5</c:v>
                </c:pt>
                <c:pt idx="1">
                  <c:v>1418.6</c:v>
                </c:pt>
                <c:pt idx="2">
                  <c:v>6140.7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3.4910746177379492E-2"/>
          <c:y val="0.70007970343580606"/>
          <c:w val="0.35236371742111511"/>
          <c:h val="0.25806756491555888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0407566978657258E-3"/>
          <c:y val="0.20981572536402221"/>
          <c:w val="0.9909592433021347"/>
          <c:h val="0.790184274635978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2021 год</c:v>
                </c:pt>
              </c:strCache>
            </c:strRef>
          </c:tx>
          <c:explosion val="29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284149.40000000002</c:v>
                </c:pt>
                <c:pt idx="1">
                  <c:v>46504.4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solidFill>
                <a:srgbClr val="0F17B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22571952658904343"/>
          <c:w val="1"/>
          <c:h val="0.754691709740385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2022 год</c:v>
                </c:pt>
              </c:strCache>
            </c:strRef>
          </c:tx>
          <c:explosion val="21"/>
          <c:dPt>
            <c:idx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Первоочередные расходы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305194.8</c:v>
                </c:pt>
                <c:pt idx="1">
                  <c:v>147200</c:v>
                </c:pt>
              </c:numCache>
            </c:numRef>
          </c:val>
        </c:ser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prstClr val="white">
                  <a:lumMod val="65000"/>
                </a:prst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1.0868476501944878E-3"/>
                  <c:y val="-3.0390426243978967E-3"/>
                </c:manualLayout>
              </c:layout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226826.9</c:v>
                </c:pt>
                <c:pt idx="1">
                  <c:v>72</c:v>
                </c:pt>
                <c:pt idx="2">
                  <c:v>7190.3</c:v>
                </c:pt>
                <c:pt idx="3">
                  <c:v>2400</c:v>
                </c:pt>
                <c:pt idx="4">
                  <c:v>35588.9</c:v>
                </c:pt>
                <c:pt idx="5">
                  <c:v>10625</c:v>
                </c:pt>
                <c:pt idx="6">
                  <c:v>10547.2</c:v>
                </c:pt>
                <c:pt idx="7">
                  <c:v>11944.6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49997523894465"/>
          <c:y val="0.10549148953344969"/>
          <c:w val="0.33263210023275686"/>
          <c:h val="0.880049592503397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12964385580741"/>
          <c:y val="0.32688960349150264"/>
          <c:w val="0.49617156709142307"/>
          <c:h val="0.450498542740473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explosion val="25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</c:spPr>
          </c:dPt>
          <c:dPt>
            <c:idx val="2"/>
            <c:spPr>
              <a:solidFill>
                <a:srgbClr val="C00000"/>
              </a:solidFill>
              <a:ln>
                <a:solidFill>
                  <a:srgbClr val="002060"/>
                </a:solidFill>
              </a:ln>
            </c:spPr>
          </c:dPt>
          <c:dPt>
            <c:idx val="4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</c:spPr>
          </c:dPt>
          <c:dPt>
            <c:idx val="6"/>
            <c:spPr>
              <a:solidFill>
                <a:srgbClr val="FF9933"/>
              </a:solidFill>
              <a:ln>
                <a:solidFill>
                  <a:srgbClr val="002060"/>
                </a:solidFill>
              </a:ln>
            </c:spPr>
          </c:dPt>
          <c:dLbls>
            <c:dLbl>
              <c:idx val="0"/>
              <c:layout>
                <c:manualLayout>
                  <c:x val="-0.14727968764214491"/>
                  <c:y val="-9.862871805589779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Заработная плата с начислениями</c:v>
                </c:pt>
                <c:pt idx="1">
                  <c:v>Публичные нормативные обязательства</c:v>
                </c:pt>
                <c:pt idx="2">
                  <c:v>Прочие социальные выплаты </c:v>
                </c:pt>
                <c:pt idx="3">
                  <c:v>  Транспорт</c:v>
                </c:pt>
                <c:pt idx="4">
                  <c:v>Дорожное хозяйство</c:v>
                </c:pt>
                <c:pt idx="5">
                  <c:v>Межбюджетные трансферты (без ДФ)</c:v>
                </c:pt>
                <c:pt idx="6">
                  <c:v>Оплата коммунальных услуг</c:v>
                </c:pt>
                <c:pt idx="7">
                  <c:v>Продукты питания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,##0.00">
                  <c:v>206770.5</c:v>
                </c:pt>
                <c:pt idx="1">
                  <c:v>80.7</c:v>
                </c:pt>
                <c:pt idx="2" formatCode="#,##0.00">
                  <c:v>7719.4</c:v>
                </c:pt>
                <c:pt idx="3" formatCode="#,##0.00">
                  <c:v>2400</c:v>
                </c:pt>
                <c:pt idx="4" formatCode="#,##0.00">
                  <c:v>38373.699999999997</c:v>
                </c:pt>
                <c:pt idx="5" formatCode="#,##0.00">
                  <c:v>10082.4</c:v>
                </c:pt>
                <c:pt idx="6" formatCode="#,##0.00">
                  <c:v>9421.9</c:v>
                </c:pt>
                <c:pt idx="7" formatCode="#,##0.00">
                  <c:v>9300.9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831461655023048"/>
          <c:y val="9.1447232979849094E-2"/>
          <c:w val="0.33418003765717236"/>
          <c:h val="0.8935025185257493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755325896762906E-2"/>
          <c:y val="0.12908805486122199"/>
          <c:w val="0.9126679790026232"/>
          <c:h val="0.593429804252140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-6.9444444444444571E-3"/>
                  <c:y val="-2.3391756855396387E-3"/>
                </c:manualLayout>
              </c:layout>
              <c:showVal val="1"/>
            </c:dLbl>
            <c:dLbl>
              <c:idx val="3"/>
              <c:layout>
                <c:manualLayout>
                  <c:x val="-1.8303696412948382E-2"/>
                  <c:y val="4.6783513710792791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37.9</c:v>
                </c:pt>
                <c:pt idx="1">
                  <c:v>29</c:v>
                </c:pt>
                <c:pt idx="2">
                  <c:v>15.5</c:v>
                </c:pt>
                <c:pt idx="3">
                  <c:v>192.1</c:v>
                </c:pt>
                <c:pt idx="4">
                  <c:v>29</c:v>
                </c:pt>
                <c:pt idx="5">
                  <c:v>19.5</c:v>
                </c:pt>
                <c:pt idx="6">
                  <c:v>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1"/>
              <c:layout>
                <c:manualLayout>
                  <c:x val="4.1666666666666683E-3"/>
                  <c:y val="-2.3391756855396387E-3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1.8713405484317092E-2"/>
                </c:manualLayout>
              </c:layout>
              <c:showVal val="1"/>
            </c:dLbl>
            <c:dLbl>
              <c:idx val="3"/>
              <c:layout>
                <c:manualLayout>
                  <c:x val="-4.0538057742782151E-3"/>
                  <c:y val="-2.1052765356918607E-2"/>
                </c:manualLayout>
              </c:layout>
              <c:showVal val="1"/>
            </c:dLbl>
            <c:dLbl>
              <c:idx val="4"/>
              <c:layout>
                <c:manualLayout>
                  <c:x val="6.944444444444445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1111111111111125E-2"/>
                  <c:y val="-9.356702742158570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41.3</c:v>
                </c:pt>
                <c:pt idx="1">
                  <c:v>40.9</c:v>
                </c:pt>
                <c:pt idx="2">
                  <c:v>6.5</c:v>
                </c:pt>
                <c:pt idx="3">
                  <c:v>206.6</c:v>
                </c:pt>
                <c:pt idx="4">
                  <c:v>13.2</c:v>
                </c:pt>
                <c:pt idx="5">
                  <c:v>12.4</c:v>
                </c:pt>
                <c:pt idx="6">
                  <c:v>7.6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500000000000025E-2"/>
                  <c:y val="-2.3391756855396387E-3"/>
                </c:manualLayout>
              </c:layout>
              <c:showVal val="1"/>
            </c:dLbl>
            <c:dLbl>
              <c:idx val="1"/>
              <c:layout>
                <c:manualLayout>
                  <c:x val="1.6666666666666701E-2"/>
                  <c:y val="-2.3391756855396387E-3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-1.1695878427698201E-2"/>
                </c:manualLayout>
              </c:layout>
              <c:showVal val="1"/>
            </c:dLbl>
            <c:dLbl>
              <c:idx val="3"/>
              <c:layout>
                <c:manualLayout>
                  <c:x val="7.4748468941382342E-3"/>
                  <c:y val="-4.6785355581411316E-3"/>
                </c:manualLayout>
              </c:layout>
              <c:showVal val="1"/>
            </c:dLbl>
            <c:dLbl>
              <c:idx val="4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5277777777777781E-2"/>
                  <c:y val="8.5768784328138614E-17"/>
                </c:manualLayout>
              </c:layout>
              <c:showVal val="1"/>
            </c:dLbl>
            <c:dLbl>
              <c:idx val="6"/>
              <c:layout>
                <c:manualLayout>
                  <c:x val="4.166666666666668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  Общегосударственные вопросы</c:v>
                </c:pt>
                <c:pt idx="1">
                  <c:v> Национальная экономика</c:v>
                </c:pt>
                <c:pt idx="2">
                  <c:v>ЖКХ</c:v>
                </c:pt>
                <c:pt idx="3">
                  <c:v>  Образование</c:v>
                </c:pt>
                <c:pt idx="4">
                  <c:v>  Культура</c:v>
                </c:pt>
                <c:pt idx="5">
                  <c:v>  Социальная политика</c:v>
                </c:pt>
                <c:pt idx="6">
                  <c:v>МБТ</c:v>
                </c:pt>
              </c:strCache>
            </c:strRef>
          </c:cat>
          <c:val>
            <c:numRef>
              <c:f>Лист1!$D$2:$D$8</c:f>
              <c:numCache>
                <c:formatCode>#,##0</c:formatCode>
                <c:ptCount val="7"/>
                <c:pt idx="0">
                  <c:v>54</c:v>
                </c:pt>
                <c:pt idx="1">
                  <c:v>38</c:v>
                </c:pt>
                <c:pt idx="2">
                  <c:v>57</c:v>
                </c:pt>
                <c:pt idx="3">
                  <c:v>238</c:v>
                </c:pt>
                <c:pt idx="4">
                  <c:v>25</c:v>
                </c:pt>
                <c:pt idx="5">
                  <c:v>32</c:v>
                </c:pt>
                <c:pt idx="6">
                  <c:v>6</c:v>
                </c:pt>
              </c:numCache>
            </c:numRef>
          </c:val>
        </c:ser>
        <c:shape val="cylinder"/>
        <c:axId val="156952448"/>
        <c:axId val="156953984"/>
        <c:axId val="0"/>
      </c:bar3DChart>
      <c:catAx>
        <c:axId val="15695244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953984"/>
        <c:crosses val="autoZero"/>
        <c:auto val="1"/>
        <c:lblAlgn val="ctr"/>
        <c:lblOffset val="100"/>
      </c:catAx>
      <c:valAx>
        <c:axId val="1569539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69524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402353328385443"/>
          <c:y val="4.1400014650120984E-2"/>
          <c:w val="0.43195293343230062"/>
          <c:h val="6.2673754461671338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216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4"/>
              <c:numFmt formatCode="0.00%" sourceLinked="0"/>
              <c:spPr/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-7.3318991247994333E-2"/>
                  <c:y val="-3.7543221589420146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37879.137699999999</c:v>
                </c:pt>
                <c:pt idx="1">
                  <c:v>1413.8</c:v>
                </c:pt>
                <c:pt idx="2">
                  <c:v>29008.115599999961</c:v>
                </c:pt>
                <c:pt idx="3">
                  <c:v>15549.83908</c:v>
                </c:pt>
                <c:pt idx="4">
                  <c:v>30</c:v>
                </c:pt>
                <c:pt idx="5">
                  <c:v>192105.21003000007</c:v>
                </c:pt>
                <c:pt idx="6">
                  <c:v>29003.600689999996</c:v>
                </c:pt>
                <c:pt idx="7">
                  <c:v>19528.30069</c:v>
                </c:pt>
                <c:pt idx="8">
                  <c:v>683.67800000000102</c:v>
                </c:pt>
                <c:pt idx="9">
                  <c:v>5323.72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200381291604967E-3"/>
          <c:y val="0.19309971631689823"/>
          <c:w val="0.97392415168940272"/>
          <c:h val="0.80690031420320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2"/>
          <c:dPt>
            <c:idx val="5"/>
            <c:spPr>
              <a:solidFill>
                <a:srgbClr val="92D050"/>
              </a:solidFill>
            </c:spPr>
          </c:dPt>
          <c:dLbls>
            <c:dLbl>
              <c:idx val="5"/>
              <c:numFmt formatCode="0.0%" sourceLinked="0"/>
              <c:spPr/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6"/>
              <c:layout>
                <c:manualLayout>
                  <c:x val="-8.7681151894401538E-2"/>
                  <c:y val="7.7967299217264002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019802644115493"/>
                  <c:y val="-4.6193157151884899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3.2365026203637869E-2"/>
                  <c:y val="-4.0740375695065755E-3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  Общегосударственные вопросы</c:v>
                </c:pt>
                <c:pt idx="1">
                  <c:v>   Национальная оборона</c:v>
                </c:pt>
                <c:pt idx="2">
                  <c:v> Национальная экономика</c:v>
                </c:pt>
                <c:pt idx="3">
                  <c:v>ЖКХ</c:v>
                </c:pt>
                <c:pt idx="4">
                  <c:v>  Охрана окружающей среды</c:v>
                </c:pt>
                <c:pt idx="5">
                  <c:v>  Образование</c:v>
                </c:pt>
                <c:pt idx="6">
                  <c:v>  Культура</c:v>
                </c:pt>
                <c:pt idx="7">
                  <c:v>  Социальная политика</c:v>
                </c:pt>
                <c:pt idx="8">
                  <c:v>  ФК и спорт</c:v>
                </c:pt>
                <c:pt idx="9">
                  <c:v>МБТ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41313.523959999999</c:v>
                </c:pt>
                <c:pt idx="1">
                  <c:v>1447.4</c:v>
                </c:pt>
                <c:pt idx="2">
                  <c:v>40968.686930000003</c:v>
                </c:pt>
                <c:pt idx="3">
                  <c:v>6530.0734499999999</c:v>
                </c:pt>
                <c:pt idx="4">
                  <c:v>261.63621999999907</c:v>
                </c:pt>
                <c:pt idx="5">
                  <c:v>206633.77783000027</c:v>
                </c:pt>
                <c:pt idx="6">
                  <c:v>13224.870349999987</c:v>
                </c:pt>
                <c:pt idx="7">
                  <c:v>12428.69412</c:v>
                </c:pt>
                <c:pt idx="8">
                  <c:v>210</c:v>
                </c:pt>
                <c:pt idx="9">
                  <c:v>7635.1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A83A-4B86-4ED7-BF54-63776DD21AAA}" type="datetimeFigureOut">
              <a:rPr lang="ru-RU" smtClean="0"/>
              <a:pPr/>
              <a:t>01.06.2023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A78E8-A37B-4B8B-9B7C-4D6A122F3C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40F5B-6098-4282-8025-CC5ABC4BB85B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9695B-852C-45D0-A457-8FD133C93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957A7-8177-463C-B91A-8D53C908E8C4}" type="slidenum">
              <a:rPr lang="ru-RU"/>
              <a:pPr/>
              <a:t>15</a:t>
            </a:fld>
            <a:endParaRPr lang="ru-RU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3900" y="509588"/>
            <a:ext cx="3400425" cy="2549525"/>
          </a:xfrm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B8E8-5309-40FA-9447-0ABA3E85C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500042"/>
            <a:ext cx="8001056" cy="221457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Информация об исполнении  районного бюджета</a:t>
            </a:r>
            <a:b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за 2022 </a:t>
            </a:r>
            <a:r>
              <a:rPr lang="ru-RU" sz="4000" b="1" i="1" dirty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</a:rPr>
              <a:t>год</a:t>
            </a:r>
          </a:p>
        </p:txBody>
      </p:sp>
      <p:pic>
        <p:nvPicPr>
          <p:cNvPr id="1026" name="Picture 2" descr="C:\Users\user4\Pictures\25872109.jpg"/>
          <p:cNvPicPr>
            <a:picLocks noChangeAspect="1" noChangeArrowheads="1"/>
          </p:cNvPicPr>
          <p:nvPr/>
        </p:nvPicPr>
        <p:blipFill>
          <a:blip r:embed="rId2"/>
          <a:srcRect t="2362" b="25984"/>
          <a:stretch>
            <a:fillRect/>
          </a:stretch>
        </p:blipFill>
        <p:spPr bwMode="auto">
          <a:xfrm>
            <a:off x="928662" y="2803079"/>
            <a:ext cx="7358114" cy="395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42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Исполнение районного бюджета по основным направлениям расходования средств, млн. рублей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2020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2021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858312" cy="5429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 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2022 году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Дорожного фонда Покровского района за 2022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69273" y="1571612"/>
          <a:ext cx="8931882" cy="4572032"/>
        </p:xfrm>
        <a:graphic>
          <a:graphicData uri="http://schemas.openxmlformats.org/drawingml/2006/table">
            <a:tbl>
              <a:tblPr/>
              <a:tblGrid>
                <a:gridCol w="5717173"/>
                <a:gridCol w="1171169"/>
                <a:gridCol w="1136575"/>
                <a:gridCol w="906965"/>
              </a:tblGrid>
              <a:tr h="640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исполне-ния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36 118,4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36 231,5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100,3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Налоговые доходы Дорожного фонда Покровского района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19 203,3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19 709,9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102,6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6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Субсидии бюджетам муниципальных районов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16 500,0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16 106,5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97,6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Остаток средств Дорожного фонда на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01.01.2022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415,1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415,1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9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36 118,4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35 588,9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98,5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67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Строительство, реконструкция,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34 234,7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latin typeface="Times New Roman"/>
                        </a:rPr>
                        <a:t>33 705,1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latin typeface="Times New Roman"/>
                        </a:rPr>
                        <a:t>98,5</a:t>
                      </a:r>
                      <a:endParaRPr lang="ru-RU" sz="18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56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latin typeface="Times New Roman"/>
                        </a:rPr>
                        <a:t>Предоставление бюджетам поселений межбюджетных трансфертов на строительство, реконструкцию, капитальный ремонт, ремонт и содержание автомобильных дорог общего пользования местного значения</a:t>
                      </a:r>
                    </a:p>
                  </a:txBody>
                  <a:tcPr marL="46800" marR="468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883,8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43834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Заголовок 5"/>
          <p:cNvSpPr txBox="1">
            <a:spLocks/>
          </p:cNvSpPr>
          <p:nvPr/>
        </p:nvSpPr>
        <p:spPr bwMode="auto">
          <a:xfrm>
            <a:off x="71438" y="-30163"/>
            <a:ext cx="8429625" cy="81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4" name="Заголовок 5"/>
          <p:cNvSpPr txBox="1">
            <a:spLocks/>
          </p:cNvSpPr>
          <p:nvPr/>
        </p:nvSpPr>
        <p:spPr>
          <a:xfrm>
            <a:off x="0" y="0"/>
            <a:ext cx="8429625" cy="785813"/>
          </a:xfrm>
          <a:prstGeom prst="rect">
            <a:avLst/>
          </a:prstGeom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 bwMode="white">
          <a:xfrm>
            <a:off x="928662" y="428604"/>
            <a:ext cx="72009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72000" anchor="ctr"/>
          <a:lstStyle/>
          <a:p>
            <a:pPr algn="ctr" eaLnBrk="0" hangingPunct="0"/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программных и </a:t>
            </a:r>
            <a:r>
              <a:rPr lang="ru-RU" sz="28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расходов в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91666" y="1051113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ph type="tbl" idx="1"/>
          </p:nvPr>
        </p:nvGraphicFramePr>
        <p:xfrm>
          <a:off x="167507" y="1445739"/>
          <a:ext cx="8862611" cy="5197976"/>
        </p:xfrm>
        <a:graphic>
          <a:graphicData uri="http://schemas.openxmlformats.org/drawingml/2006/table">
            <a:tbl>
              <a:tblPr/>
              <a:tblGrid>
                <a:gridCol w="3178026"/>
                <a:gridCol w="959735"/>
                <a:gridCol w="984343"/>
                <a:gridCol w="1096841"/>
                <a:gridCol w="970281"/>
                <a:gridCol w="660916"/>
                <a:gridCol w="1012469"/>
              </a:tblGrid>
              <a:tr h="30316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2022год/ 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год, %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606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633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муниципальные программы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276 042,8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269 232,7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397 897,8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383 824,2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28 537,8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16 956,1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70 474,0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69 888,5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144 172,6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146 599,8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191 333,4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179 497,8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100 932,4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103 271,8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133 720,4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132 067,9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бюджетов 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расходы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54 482,6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61 421,1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70 381,5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68 570,7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FD4"/>
                    </a:solidFill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общем объеме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FFFF"/>
                    </a:solidFill>
                  </a:tcPr>
                </a:tc>
              </a:tr>
              <a:tr h="3570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федерального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2 216,8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2 395,9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4 809,6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5 265,6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областного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5 935,8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6 484,0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7 601,3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7 571,3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районного бюджета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46 254,7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52 457,2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57 883,4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55 646,6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бюджетов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поселений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1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468 279,3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452 394,9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D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285720" y="164305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3400" b="1" i="1" dirty="0" err="1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34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 расходов районного бюджета</a:t>
            </a:r>
            <a:endParaRPr lang="ru-RU" sz="3400" dirty="0">
              <a:solidFill>
                <a:srgbClr val="0F17B1"/>
              </a:solidFill>
            </a:endParaRPr>
          </a:p>
        </p:txBody>
      </p:sp>
      <p:graphicFrame>
        <p:nvGraphicFramePr>
          <p:cNvPr id="6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643438" y="1643050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</a:t>
            </a:r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14282" y="1285861"/>
          <a:ext cx="8643998" cy="5270456"/>
        </p:xfrm>
        <a:graphic>
          <a:graphicData uri="http://schemas.openxmlformats.org/drawingml/2006/table">
            <a:tbl>
              <a:tblPr/>
              <a:tblGrid>
                <a:gridCol w="4429156"/>
                <a:gridCol w="1160629"/>
                <a:gridCol w="1071178"/>
                <a:gridCol w="1016941"/>
                <a:gridCol w="966094"/>
              </a:tblGrid>
              <a:tr h="467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FF1"/>
                    </a:solidFill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архивного дела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1 110,6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1 110,6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58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"Оформление права собственности, учет и управление муниципальным имуществом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830,3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муниципальной службы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"Организация транспортного обслуживания населения Покровского района на социально-значимых, внутримуниципальных маршрутах"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"Ремонт и развитие автомобильных дорог общего пользования местного  значения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36 118,4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35 588,9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-529,6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"Охрана окружающей среды и экологическая безопасность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7 454,3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6 967,6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-486,7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водоснабжения, водоотведения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4 844,7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4 735,3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4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"Молодежь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системы образования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222 217,3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222 371,9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6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"Участие в организации деятельности по сбору, транспортированию, обработке, утилизации, обезвреживанию, захоронению твердых коммунальных отходов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72396" y="85723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4002276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отрасли культуры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30 998,3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30 874,0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-124,3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"Комплексное развитие сельских территорий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43 188,7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42 556,3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-632,4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"Адресная социальная помощь"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32 050,8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28 484,8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-3 566,0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"Информатизация и защита информации органов местного самоуправления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54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"Развитие физической культуры и спорта в Покровском районе"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8 979,6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-8 427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"Обеспечение мероприятий гражданской обороны, предупреждения и ликвидации чрезвычайных ситуаций природного и техногенного характера, обеспечения пожарной безопасности и безопасности людей на водных объектах на территории Покровского района"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  <a:p>
                      <a:pPr algn="ctr" rtl="0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муниципальных </a:t>
            </a:r>
            <a:b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программ в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году (продолжение)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285720" y="1428736"/>
          <a:ext cx="8572560" cy="2179320"/>
        </p:xfrm>
        <a:graphic>
          <a:graphicData uri="http://schemas.openxmlformats.org/drawingml/2006/table">
            <a:tbl>
              <a:tblPr/>
              <a:tblGrid>
                <a:gridCol w="4387133"/>
                <a:gridCol w="1156456"/>
                <a:gridCol w="1062325"/>
                <a:gridCol w="1008537"/>
                <a:gridCol w="958109"/>
              </a:tblGrid>
              <a:tr h="4305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годовой план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D9F2"/>
                    </a:solidFill>
                  </a:tcPr>
                </a:tc>
              </a:tr>
              <a:tr h="36903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«Обеспечение публичной деятельности и информационной открытости органов местного самоуправления Покровского района»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248,0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и ремонт движимого и недвижимого муниципального имущества Покровского района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3 697,4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3 517,5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55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5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Муниципальная программа "Содержание муниципальных гражданских кладбищ в Покровском районе Орловской области"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43834" y="1000108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8" name="Rectangle 786"/>
          <p:cNvSpPr>
            <a:spLocks noGrp="1" noChangeArrowheads="1"/>
          </p:cNvSpPr>
          <p:nvPr>
            <p:ph type="title"/>
          </p:nvPr>
        </p:nvSpPr>
        <p:spPr>
          <a:xfrm>
            <a:off x="500034" y="571480"/>
            <a:ext cx="8229600" cy="6429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F17B1"/>
                </a:solidFill>
                <a:latin typeface="Times New Roman" pitchFamily="18" charset="0"/>
              </a:rPr>
              <a:t>Информация об исполнении районного </a:t>
            </a:r>
            <a:r>
              <a:rPr lang="ru-RU" sz="2400" b="1" i="1" dirty="0" smtClean="0">
                <a:solidFill>
                  <a:srgbClr val="0F17B1"/>
                </a:solidFill>
                <a:latin typeface="Times New Roman" pitchFamily="18" charset="0"/>
              </a:rPr>
              <a:t>бюджета за 2022 год</a:t>
            </a:r>
            <a:endParaRPr lang="ru-RU" sz="2400" b="1" i="1" dirty="0">
              <a:solidFill>
                <a:srgbClr val="0F17B1"/>
              </a:solidFill>
              <a:latin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2" y="1071547"/>
          <a:ext cx="8512020" cy="5503364"/>
        </p:xfrm>
        <a:graphic>
          <a:graphicData uri="http://schemas.openxmlformats.org/drawingml/2006/table">
            <a:tbl>
              <a:tblPr/>
              <a:tblGrid>
                <a:gridCol w="2842201"/>
                <a:gridCol w="820137"/>
                <a:gridCol w="820137"/>
                <a:gridCol w="837813"/>
                <a:gridCol w="834278"/>
                <a:gridCol w="745459"/>
                <a:gridCol w="834278"/>
                <a:gridCol w="777717"/>
              </a:tblGrid>
              <a:tr h="20596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год/2021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Отклоне-ние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542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испол-нения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334 768,4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327 291,2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446 925,7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451 902,3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124 611,1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998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110 330,1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126 945,5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140 713,0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149 453,7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22 508,2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224 438,3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200 345,8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306 212,7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302 448,6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102 102,8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468 279,3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452 394,9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121 741,1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05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районных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147 187,2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155 729,0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191 603,8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187 714,4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31 985,4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за счет средств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бюджетов поселений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2 475,2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2 489,0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2 457,2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областных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150 108,4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153 083,8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198 934,7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187 069,1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33 985,4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за счет федеральных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30 754,6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19 352,0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75 283,6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75 154,1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55 802,1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4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latin typeface="Times New Roman"/>
                        </a:rPr>
                        <a:t>ДЕФИЦИТ(-), ПРОФИЦИТ(+)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2 869,9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11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Источники финансирования дефицита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-2 869,9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изменение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-4 243,0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3 362,5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18 045,2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-2 869,9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увеличение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-334 768,4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-327 291,2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-327 575,4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-451 902,3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-124 611,1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уменьшение остатков средств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345 620,6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452 394,9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121 741,1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b="1" i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Times New Roman" pitchFamily="18" charset="0"/>
              </a:rPr>
              <a:t>Информация о поступлении доходов в районного бюджета за 2022 год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85720" y="1285860"/>
          <a:ext cx="8643996" cy="5132709"/>
        </p:xfrm>
        <a:graphic>
          <a:graphicData uri="http://schemas.openxmlformats.org/drawingml/2006/table">
            <a:tbl>
              <a:tblPr/>
              <a:tblGrid>
                <a:gridCol w="2880169"/>
                <a:gridCol w="810920"/>
                <a:gridCol w="810920"/>
                <a:gridCol w="828398"/>
                <a:gridCol w="824902"/>
                <a:gridCol w="131235"/>
                <a:gridCol w="665704"/>
                <a:gridCol w="824902"/>
                <a:gridCol w="866846"/>
              </a:tblGrid>
              <a:tr h="22250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Times New Roman"/>
                        </a:rPr>
                        <a:t>тыс.рублей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Исполне-ние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за </a:t>
                      </a:r>
                      <a:endParaRPr lang="ru-RU" sz="1200" b="0" i="0" u="none" strike="noStrike" dirty="0" smtClean="0"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2022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год/2021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98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Уточнен-ный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</a:t>
                      </a:r>
                      <a:r>
                        <a:rPr lang="ru-RU" sz="1200" b="0" i="0" u="none" strike="noStrike" dirty="0" err="1" smtClean="0">
                          <a:latin typeface="Times New Roman"/>
                        </a:rPr>
                        <a:t>испол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7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334 768,4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327 291,2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446 925,7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451 902,3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124 611,1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НАЛОГОВЫЕ И НЕНАЛОГОВЫЕ ДОХОДЫ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110 330,1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126 945,5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140 713,0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453,7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22 508,2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124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64 938,8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72 752,7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73 110,0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79 321,1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6 568,4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latin typeface="Times New Roman"/>
                        </a:rPr>
                        <a:t>  Акцизы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15 206,5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16 975,1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19 203,3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19 709,6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2 734,8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4 914,5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10 418,7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10 555,2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049,5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Государственная пошлина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1 419,8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1 134,6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1 417,2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Неналоговые доходы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23 850,5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25 664,3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36 479,1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955,9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12 291,6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Times New Roman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224 438,3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200 345,8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306 212,7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302 448,6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102 102,8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9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Дотация на выравнивание бюджетной обеспеченности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21 669,0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23 421,0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24 111,0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111,0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16 747,0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500,0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2 500,0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  Субсидии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37 417,4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26 944,4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79 363,4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378,4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51 434,0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140 265,6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132 296,9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168 689,1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165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547,4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33 250,5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7 852,2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14 880,4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27 819,9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chemeClr val="tx1"/>
                          </a:solidFill>
                          <a:latin typeface="Times New Roman"/>
                        </a:rPr>
                        <a:t>28</a:t>
                      </a:r>
                      <a:r>
                        <a:rPr lang="ru-RU" sz="1200" b="0" i="0" u="none" strike="noStrike" baseline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275,7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13 395,3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основных видов налогов в районный бюджет </a:t>
            </a:r>
            <a:b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2020-2022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рублей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78687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57686" y="2143116"/>
          <a:ext cx="4572032" cy="299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000132"/>
                <a:gridCol w="1000132"/>
                <a:gridCol w="928694"/>
              </a:tblGrid>
              <a:tr h="450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Уточненный годовой план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2022</a:t>
                      </a:r>
                      <a:r>
                        <a:rPr lang="ru-RU" sz="10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latin typeface="Arial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4 949,5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4 949,5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1 418,6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1 418,6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 Иные межбюджетные трансферты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6 140,7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12 508,8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12 508,8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</a:rPr>
              <a:t>Структура финансовой помощи  нижестоящим бюджетам за 2022 год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00958" y="1928802"/>
            <a:ext cx="136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тыс.рублей</a:t>
            </a:r>
            <a:endParaRPr lang="ru-RU" sz="1200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71612"/>
          <a:ext cx="4500595" cy="498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2022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29520" y="1142984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1" y="1510716"/>
          <a:ext cx="8643996" cy="5065195"/>
        </p:xfrm>
        <a:graphic>
          <a:graphicData uri="http://schemas.openxmlformats.org/drawingml/2006/table">
            <a:tbl>
              <a:tblPr/>
              <a:tblGrid>
                <a:gridCol w="3450732"/>
                <a:gridCol w="995734"/>
                <a:gridCol w="1068696"/>
                <a:gridCol w="1068696"/>
                <a:gridCol w="1047237"/>
                <a:gridCol w="1012901"/>
              </a:tblGrid>
              <a:tr h="654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2022 год/2021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2022 г.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от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452 394,9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121 741,1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081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"/>
                        </a:rPr>
                        <a:t>Первоочередные 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256 320,3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284 149,4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045,5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18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Заработная плата с начислениями (включая расходы, произведенные в виде субсидий на выполнение муниципального задания бюджетным учреждениям)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193 206,3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206 770,5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226 826,9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20 056,4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Публичные нормативные обязательства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1 168,1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Прочие социальные выплаты и меры социальной поддержки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8 264,2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7 719,4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7 190,3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-529,1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Транспорт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4 297,4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2 400,0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Дорожное хозяйство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35 588,9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-2 784,8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5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 бюджетам поселений (без ДФ)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7 504,5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10 082,4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10 625,0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Оплата коммунальных услуг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9 421,9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10 547,2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1 125,3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                         Продукты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питания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8 953,2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9 300,9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11 944,6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2 643,7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latin typeface="Times New Roman"/>
                        </a:rPr>
                        <a:t>Прочие </a:t>
                      </a:r>
                      <a:r>
                        <a:rPr lang="ru-RU" sz="1600" b="1" i="0" u="none" strike="noStrike" dirty="0">
                          <a:latin typeface="Times New Roman"/>
                        </a:rPr>
                        <a:t>расходы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74 205,1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46 504,4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147 200,0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100 695,6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расходов районного бюджета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43438" y="1714488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214282" y="1785926"/>
          <a:ext cx="4352956" cy="4794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Структура первоочередных расходов районного бюджета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0F17B1"/>
                </a:solidFill>
                <a:latin typeface="Times New Roman" pitchFamily="18" charset="0"/>
                <a:cs typeface="Times New Roman" pitchFamily="18" charset="0"/>
              </a:rPr>
              <a:t>Информация об исполнении расходов районного бюджета за 2022 год</a:t>
            </a:r>
            <a:endParaRPr lang="ru-RU" sz="2800" b="1" i="1" dirty="0">
              <a:solidFill>
                <a:srgbClr val="0F17B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29520" y="1214422"/>
            <a:ext cx="127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4000" dirty="0" smtClean="0">
              <a:latin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6030" y="1515762"/>
          <a:ext cx="8929718" cy="4842197"/>
        </p:xfrm>
        <a:graphic>
          <a:graphicData uri="http://schemas.openxmlformats.org/drawingml/2006/table">
            <a:tbl>
              <a:tblPr/>
              <a:tblGrid>
                <a:gridCol w="3117913"/>
                <a:gridCol w="875985"/>
                <a:gridCol w="875985"/>
                <a:gridCol w="879696"/>
                <a:gridCol w="816596"/>
                <a:gridCol w="790613"/>
                <a:gridCol w="712665"/>
                <a:gridCol w="860265"/>
              </a:tblGrid>
              <a:tr h="268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Исполнение за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Темп роста (%),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год/2021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Отклонение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 от </a:t>
                      </a:r>
                      <a:r>
                        <a:rPr lang="ru-RU" sz="1200" b="0" i="0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839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Уточненный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годовой план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Исполнение 2022 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Общегосударственные вопросы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37 879,1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41 313,5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57 055,6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54 466,4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13 152,8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 Национальная оборона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1 447,4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Национальная безопасность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Национальная экономика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29 008,1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40 968,7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38 678,4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38 148,9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-2 819,8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latin typeface="Times New Roman"/>
                        </a:rPr>
                        <a:t> Дорожное хозяйство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24 710,7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38 373,7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36 118,4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35 588,9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ЖКХ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15 549,8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6 530,1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58 034,6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56 805,3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50 275,3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2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Охрана окружающей среды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Образование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192 105,2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206 633,8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237 703,4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237 813,5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31 179,7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Культура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29 003,6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13 224,9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25 265,1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25 185,2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11 960,4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Социальная политика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19 528,3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12 428,7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35 394,4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32 284,4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19 855,7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  ФК и спорт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-2 105,6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330 525,4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330 653,8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468 279,3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452 394,9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121 741,1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3663</TotalTime>
  <Words>1900</Words>
  <PresentationFormat>Экран (4:3)</PresentationFormat>
  <Paragraphs>795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Информация об исполнении  районного бюджета за 2022 год</vt:lpstr>
      <vt:lpstr>Информация об исполнении районного бюджета за 2022 год</vt:lpstr>
      <vt:lpstr>Информация о поступлении доходов в районного бюджета за 2022 год</vt:lpstr>
      <vt:lpstr>Динамика поступления основных видов налогов в районный бюджет  в 2020-2022 гг , млн рублей</vt:lpstr>
      <vt:lpstr>Структура финансовой помощи  нижестоящим бюджетам за 2022 год</vt:lpstr>
      <vt:lpstr>Информация об исполнении расходов районного бюджета за 2022 год</vt:lpstr>
      <vt:lpstr>Структура расходов районного бюджета</vt:lpstr>
      <vt:lpstr>Структура первоочередных расходов районного бюджета</vt:lpstr>
      <vt:lpstr>Информация об исполнении расходов районного бюджета за 2022 год</vt:lpstr>
      <vt:lpstr>Исполнение районного бюджета по основным направлениям расходования средств, млн. рублей</vt:lpstr>
      <vt:lpstr>Структура расходов районного бюджета  в 2020 году</vt:lpstr>
      <vt:lpstr>Структура расходов районного бюджета  в 2021 году</vt:lpstr>
      <vt:lpstr>Структура расходов районного бюджета  в 2022 году</vt:lpstr>
      <vt:lpstr>Информация об исполнении Дорожного фонда Покровского района за 2022 год</vt:lpstr>
      <vt:lpstr>Слайд 15</vt:lpstr>
      <vt:lpstr>Структура программных и непрограммных расходов районного бюджета</vt:lpstr>
      <vt:lpstr>Информация об исполнении муниципальных  программ в 2022 году</vt:lpstr>
      <vt:lpstr>Информация об исполнении муниципальных  программ в 2022 году (продолжение)</vt:lpstr>
      <vt:lpstr>Информация об исполнении муниципальных  программ в 2022 году (продолжение)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user4</cp:lastModifiedBy>
  <cp:revision>479</cp:revision>
  <dcterms:modified xsi:type="dcterms:W3CDTF">2023-06-01T10:38:15Z</dcterms:modified>
</cp:coreProperties>
</file>