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3" r:id="rId1"/>
  </p:sldMasterIdLst>
  <p:notesMasterIdLst>
    <p:notesMasterId r:id="rId30"/>
  </p:notesMasterIdLst>
  <p:handoutMasterIdLst>
    <p:handoutMasterId r:id="rId31"/>
  </p:handoutMasterIdLst>
  <p:sldIdLst>
    <p:sldId id="289" r:id="rId2"/>
    <p:sldId id="299" r:id="rId3"/>
    <p:sldId id="306" r:id="rId4"/>
    <p:sldId id="307" r:id="rId5"/>
    <p:sldId id="308" r:id="rId6"/>
    <p:sldId id="311" r:id="rId7"/>
    <p:sldId id="288" r:id="rId8"/>
    <p:sldId id="257" r:id="rId9"/>
    <p:sldId id="305" r:id="rId10"/>
    <p:sldId id="258" r:id="rId11"/>
    <p:sldId id="273" r:id="rId12"/>
    <p:sldId id="260" r:id="rId13"/>
    <p:sldId id="267" r:id="rId14"/>
    <p:sldId id="274" r:id="rId15"/>
    <p:sldId id="275" r:id="rId16"/>
    <p:sldId id="263" r:id="rId17"/>
    <p:sldId id="276" r:id="rId18"/>
    <p:sldId id="277" r:id="rId19"/>
    <p:sldId id="310" r:id="rId20"/>
    <p:sldId id="278" r:id="rId21"/>
    <p:sldId id="272" r:id="rId22"/>
    <p:sldId id="304" r:id="rId23"/>
    <p:sldId id="290" r:id="rId24"/>
    <p:sldId id="291" r:id="rId25"/>
    <p:sldId id="292" r:id="rId26"/>
    <p:sldId id="293" r:id="rId27"/>
    <p:sldId id="294" r:id="rId28"/>
    <p:sldId id="295" r:id="rId2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528"/>
    <a:srgbClr val="FF3300"/>
    <a:srgbClr val="659A2A"/>
    <a:srgbClr val="25C000"/>
    <a:srgbClr val="51EDFD"/>
    <a:srgbClr val="03D7ED"/>
    <a:srgbClr val="093E79"/>
    <a:srgbClr val="004A82"/>
    <a:srgbClr val="C9A6E4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5" autoAdjust="0"/>
    <p:restoredTop sz="94664" autoAdjust="0"/>
  </p:normalViewPr>
  <p:slideViewPr>
    <p:cSldViewPr>
      <p:cViewPr varScale="1">
        <p:scale>
          <a:sx n="78" d="100"/>
          <a:sy n="78" d="100"/>
        </p:scale>
        <p:origin x="-8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9.0394847541141552E-3"/>
                  <c:y val="-1.4414313526830674E-2"/>
                </c:manualLayout>
              </c:layout>
              <c:showVal val="1"/>
            </c:dLbl>
            <c:dLbl>
              <c:idx val="1"/>
              <c:layout>
                <c:manualLayout>
                  <c:x val="1.2052646338818869E-2"/>
                  <c:y val="-2.1621470290245991E-2"/>
                </c:manualLayout>
              </c:layout>
              <c:showVal val="1"/>
            </c:dLbl>
            <c:dLbl>
              <c:idx val="2"/>
              <c:layout>
                <c:manualLayout>
                  <c:x val="7.532903961761794E-3"/>
                  <c:y val="-1.9219084702440901E-2"/>
                </c:manualLayout>
              </c:layout>
              <c:showVal val="1"/>
            </c:dLbl>
            <c:dLbl>
              <c:idx val="3"/>
              <c:layout>
                <c:manualLayout>
                  <c:x val="1.0546065546466515E-2"/>
                  <c:y val="-2.6426241465856242E-2"/>
                </c:manualLayout>
              </c:layout>
              <c:showVal val="1"/>
            </c:dLbl>
            <c:dLbl>
              <c:idx val="4"/>
              <c:layout>
                <c:manualLayout>
                  <c:x val="1.5065807923523699E-2"/>
                  <c:y val="-3.603578381707669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отчет 2021 г.</c:v>
                </c:pt>
                <c:pt idx="1">
                  <c:v>оценка 2022 г.</c:v>
                </c:pt>
                <c:pt idx="2">
                  <c:v>2023 г.</c:v>
                </c:pt>
                <c:pt idx="3">
                  <c:v>2024 г.</c:v>
                </c:pt>
                <c:pt idx="4">
                  <c:v>2025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10.5</c:v>
                </c:pt>
                <c:pt idx="1">
                  <c:v>12.3</c:v>
                </c:pt>
                <c:pt idx="2">
                  <c:v>13.4</c:v>
                </c:pt>
                <c:pt idx="3">
                  <c:v>14.1</c:v>
                </c:pt>
                <c:pt idx="4">
                  <c:v>14.7</c:v>
                </c:pt>
              </c:numCache>
            </c:numRef>
          </c:val>
        </c:ser>
        <c:shape val="cylinder"/>
        <c:axId val="94536448"/>
        <c:axId val="94537984"/>
        <c:axId val="0"/>
      </c:bar3DChart>
      <c:catAx>
        <c:axId val="94536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4537984"/>
        <c:crosses val="autoZero"/>
        <c:auto val="1"/>
        <c:lblAlgn val="ctr"/>
        <c:lblOffset val="100"/>
      </c:catAx>
      <c:valAx>
        <c:axId val="94537984"/>
        <c:scaling>
          <c:orientation val="minMax"/>
        </c:scaling>
        <c:axPos val="l"/>
        <c:majorGridlines/>
        <c:numFmt formatCode="General" sourceLinked="1"/>
        <c:tickLblPos val="nextTo"/>
        <c:crossAx val="94536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659A2A"/>
            </a:solidFill>
            <a:ln>
              <a:solidFill>
                <a:schemeClr val="accent1">
                  <a:lumMod val="50000"/>
                </a:schemeClr>
              </a:solidFill>
            </a:ln>
          </c:spPr>
          <c:dLbls>
            <c:dLbl>
              <c:idx val="1"/>
              <c:layout>
                <c:manualLayout>
                  <c:x val="0"/>
                  <c:y val="1.545882899978942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отчет 2021 г.</c:v>
                </c:pt>
                <c:pt idx="1">
                  <c:v>оценка 2022 г.</c:v>
                </c:pt>
                <c:pt idx="2">
                  <c:v>2023 г.</c:v>
                </c:pt>
                <c:pt idx="3">
                  <c:v>2024 г.</c:v>
                </c:pt>
                <c:pt idx="4">
                  <c:v>2025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320.7</c:v>
                </c:pt>
                <c:pt idx="1">
                  <c:v>654.29999999999995</c:v>
                </c:pt>
                <c:pt idx="2">
                  <c:v>390</c:v>
                </c:pt>
                <c:pt idx="3">
                  <c:v>417.2</c:v>
                </c:pt>
                <c:pt idx="4">
                  <c:v>429.5</c:v>
                </c:pt>
              </c:numCache>
            </c:numRef>
          </c:val>
        </c:ser>
        <c:axId val="94614272"/>
        <c:axId val="94615808"/>
      </c:barChart>
      <c:catAx>
        <c:axId val="94614272"/>
        <c:scaling>
          <c:orientation val="minMax"/>
        </c:scaling>
        <c:axPos val="b"/>
        <c:tickLblPos val="nextTo"/>
        <c:crossAx val="94615808"/>
        <c:crosses val="autoZero"/>
        <c:auto val="1"/>
        <c:lblAlgn val="ctr"/>
        <c:lblOffset val="100"/>
      </c:catAx>
      <c:valAx>
        <c:axId val="94615808"/>
        <c:scaling>
          <c:orientation val="minMax"/>
        </c:scaling>
        <c:axPos val="l"/>
        <c:majorGridlines/>
        <c:numFmt formatCode="General" sourceLinked="1"/>
        <c:tickLblPos val="nextTo"/>
        <c:crossAx val="94614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6169609690308416E-2"/>
          <c:y val="3.7077294685990352E-2"/>
          <c:w val="0.69880374210560314"/>
          <c:h val="0.8110224808855415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отгруженных товаров собственного производства, выполненных работ и услуг собственными силами по полному кругу организаций - производителей, всего по району, млн. руб.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2197402961615877E-2"/>
                  <c:y val="-1.9323671497584544E-2"/>
                </c:manualLayout>
              </c:layout>
              <c:showVal val="1"/>
            </c:dLbl>
            <c:dLbl>
              <c:idx val="1"/>
              <c:layout>
                <c:manualLayout>
                  <c:x val="1.2197402961615877E-2"/>
                  <c:y val="-2.4154589371980666E-2"/>
                </c:manualLayout>
              </c:layout>
              <c:showVal val="1"/>
            </c:dLbl>
            <c:dLbl>
              <c:idx val="2"/>
              <c:layout>
                <c:manualLayout>
                  <c:x val="1.2197402961615877E-2"/>
                  <c:y val="-1.2077294685990338E-2"/>
                </c:manualLayout>
              </c:layout>
              <c:showVal val="1"/>
            </c:dLbl>
            <c:dLbl>
              <c:idx val="3"/>
              <c:layout>
                <c:manualLayout>
                  <c:x val="1.2197402961615877E-2"/>
                  <c:y val="-1.6908212560386472E-2"/>
                </c:manualLayout>
              </c:layout>
              <c:showVal val="1"/>
            </c:dLbl>
            <c:dLbl>
              <c:idx val="4"/>
              <c:layout>
                <c:manualLayout>
                  <c:x val="1.2197402961615877E-2"/>
                  <c:y val="-1.690821256038647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отчет 2021 г.</c:v>
                </c:pt>
                <c:pt idx="1">
                  <c:v>оценка 2022 г.</c:v>
                </c:pt>
                <c:pt idx="2">
                  <c:v>2023 г.</c:v>
                </c:pt>
                <c:pt idx="3">
                  <c:v>2024 г.</c:v>
                </c:pt>
                <c:pt idx="4">
                  <c:v>2025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180.6</c:v>
                </c:pt>
                <c:pt idx="1">
                  <c:v>200.7</c:v>
                </c:pt>
                <c:pt idx="2">
                  <c:v>226.8</c:v>
                </c:pt>
                <c:pt idx="3">
                  <c:v>252.4</c:v>
                </c:pt>
                <c:pt idx="4">
                  <c:v>285.5</c:v>
                </c:pt>
              </c:numCache>
            </c:numRef>
          </c:val>
        </c:ser>
        <c:shape val="box"/>
        <c:axId val="95792512"/>
        <c:axId val="95806592"/>
        <c:axId val="0"/>
      </c:bar3DChart>
      <c:catAx>
        <c:axId val="95792512"/>
        <c:scaling>
          <c:orientation val="minMax"/>
        </c:scaling>
        <c:axPos val="b"/>
        <c:tickLblPos val="nextTo"/>
        <c:crossAx val="95806592"/>
        <c:crosses val="autoZero"/>
        <c:auto val="1"/>
        <c:lblAlgn val="ctr"/>
        <c:lblOffset val="100"/>
      </c:catAx>
      <c:valAx>
        <c:axId val="95806592"/>
        <c:scaling>
          <c:orientation val="minMax"/>
        </c:scaling>
        <c:axPos val="l"/>
        <c:majorGridlines/>
        <c:numFmt formatCode="General" sourceLinked="1"/>
        <c:tickLblPos val="nextTo"/>
        <c:crossAx val="95792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410740821754399"/>
          <c:y val="6.13766214005858E-2"/>
          <c:w val="0.20674453956124411"/>
          <c:h val="0.7757972916428925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отчет 2021 г.</c:v>
                </c:pt>
                <c:pt idx="1">
                  <c:v>оценка 2022 г.</c:v>
                </c:pt>
                <c:pt idx="2">
                  <c:v>2023 г.</c:v>
                </c:pt>
                <c:pt idx="3">
                  <c:v>2024 г.</c:v>
                </c:pt>
                <c:pt idx="4">
                  <c:v>2025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93.2</c:v>
                </c:pt>
                <c:pt idx="1">
                  <c:v>101.9</c:v>
                </c:pt>
                <c:pt idx="2">
                  <c:v>110.1</c:v>
                </c:pt>
                <c:pt idx="3">
                  <c:v>117.1</c:v>
                </c:pt>
                <c:pt idx="4">
                  <c:v>122.7</c:v>
                </c:pt>
              </c:numCache>
            </c:numRef>
          </c:val>
        </c:ser>
        <c:overlap val="100"/>
        <c:axId val="100241792"/>
        <c:axId val="100243328"/>
      </c:barChart>
      <c:catAx>
        <c:axId val="100241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0243328"/>
        <c:crosses val="autoZero"/>
        <c:auto val="1"/>
        <c:lblAlgn val="ctr"/>
        <c:lblOffset val="100"/>
      </c:catAx>
      <c:valAx>
        <c:axId val="100243328"/>
        <c:scaling>
          <c:orientation val="minMax"/>
        </c:scaling>
        <c:axPos val="l"/>
        <c:majorGridlines/>
        <c:numFmt formatCode="General" sourceLinked="1"/>
        <c:tickLblPos val="nextTo"/>
        <c:crossAx val="1002417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0"/>
    </c:view3D>
    <c:plotArea>
      <c:layout>
        <c:manualLayout>
          <c:layoutTarget val="inner"/>
          <c:xMode val="edge"/>
          <c:yMode val="edge"/>
          <c:x val="1.3201320132013285E-2"/>
          <c:y val="0.27360308285163776"/>
          <c:w val="0.83938393839383962"/>
          <c:h val="0.581888246628132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9753">
              <a:solidFill>
                <a:schemeClr val="tx1"/>
              </a:solidFill>
              <a:prstDash val="solid"/>
            </a:ln>
          </c:spPr>
          <c:explosion val="39"/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accent3">
                  <a:lumMod val="40000"/>
                  <a:lumOff val="60000"/>
                </a:schemeClr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Общегосударственные вопросы
54 </a:t>
                    </a:r>
                    <a:r>
                      <a:rPr lang="ru-RU" smtClean="0"/>
                      <a:t>908,5 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13%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2.9712866149572501E-3"/>
                  <c:y val="-7.345644140919731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 
1 </a:t>
                    </a:r>
                    <a:r>
                      <a:rPr lang="ru-RU" dirty="0" smtClean="0"/>
                      <a:t>572,1 </a:t>
                    </a:r>
                    <a:r>
                      <a:rPr lang="ru-RU" sz="1461" b="1" i="0" u="none" strike="noStrike" baseline="0" dirty="0" smtClean="0"/>
                      <a:t>т.р.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 экономика
30 </a:t>
                    </a:r>
                    <a:r>
                      <a:rPr lang="ru-RU" smtClean="0"/>
                      <a:t>403,5 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8%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ЖКХ
54 </a:t>
                    </a:r>
                    <a:r>
                      <a:rPr lang="ru-RU" smtClean="0"/>
                      <a:t>162,2 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13%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
</a:t>
                    </a:r>
                    <a:r>
                      <a:rPr lang="ru-RU" dirty="0" smtClean="0"/>
                      <a:t>50 </a:t>
                    </a:r>
                    <a:r>
                      <a:rPr lang="ru-RU" sz="1461" b="1" i="0" u="none" strike="noStrike" baseline="0" dirty="0" smtClean="0"/>
                      <a:t>т.р.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0,01%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
220 </a:t>
                    </a:r>
                    <a:r>
                      <a:rPr lang="ru-RU" smtClean="0"/>
                      <a:t>307,7 т.р.</a:t>
                    </a:r>
                    <a:r>
                      <a:rPr lang="ru-RU"/>
                      <a:t>
54%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Культура
</a:t>
                    </a:r>
                    <a:r>
                      <a:rPr lang="ru-RU" smtClean="0"/>
                      <a:t>10639,9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0.13041753406136947"/>
                  <c:y val="-0.1727847317611097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Социальная политика 
31 </a:t>
                    </a:r>
                    <a:r>
                      <a:rPr lang="ru-RU" smtClean="0"/>
                      <a:t>083,7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8%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
1 </a:t>
                    </a:r>
                    <a:r>
                      <a:rPr lang="ru-RU" dirty="0" smtClean="0"/>
                      <a:t>018,7 </a:t>
                    </a:r>
                    <a:r>
                      <a:rPr lang="ru-RU" sz="1461" b="1" i="0" u="none" strike="noStrike" baseline="0" dirty="0" smtClean="0"/>
                      <a:t>т.р.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>
                <c:manualLayout>
                  <c:x val="0.16995838334931496"/>
                  <c:y val="-0.1499231944901238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Межбюджетные трансферты
5 </a:t>
                    </a:r>
                    <a:r>
                      <a:rPr lang="ru-RU" smtClean="0"/>
                      <a:t>483,0 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numFmt formatCode="0.00%" sourceLinked="0"/>
            <c:showVal val="1"/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Sheet1!$B$2:$L$2</c:f>
              <c:numCache>
                <c:formatCode>#,##0.0</c:formatCode>
                <c:ptCount val="10"/>
                <c:pt idx="0">
                  <c:v>54908.455999999998</c:v>
                </c:pt>
                <c:pt idx="1">
                  <c:v>1572.1</c:v>
                </c:pt>
                <c:pt idx="2">
                  <c:v>30403.5</c:v>
                </c:pt>
                <c:pt idx="3">
                  <c:v>54162.2356</c:v>
                </c:pt>
                <c:pt idx="4" formatCode="General">
                  <c:v>50</c:v>
                </c:pt>
                <c:pt idx="5">
                  <c:v>220307.66574</c:v>
                </c:pt>
                <c:pt idx="6">
                  <c:v>10639.898999999999</c:v>
                </c:pt>
                <c:pt idx="7">
                  <c:v>31083.7</c:v>
                </c:pt>
                <c:pt idx="8">
                  <c:v>1018.6944</c:v>
                </c:pt>
                <c:pt idx="9">
                  <c:v>5483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Sheet1!$B$5:$L$5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bg2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Sheet1!$B$6:$L$6</c:f>
              <c:numCache>
                <c:formatCode>General</c:formatCode>
                <c:ptCount val="10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chemeClr val="tx2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Sheet1!$B$7:$L$7</c:f>
              <c:numCache>
                <c:formatCode>General</c:formatCode>
                <c:ptCount val="10"/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spPr>
            <a:solidFill>
              <a:srgbClr val="0066CC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Sheet1!$B$8:$L$8</c:f>
              <c:numCache>
                <c:formatCode>General</c:formatCode>
                <c:ptCount val="10"/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</c:strCache>
            </c:strRef>
          </c:tx>
          <c:spPr>
            <a:solidFill>
              <a:srgbClr val="CCCCFF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Sheet1!$B$9:$L$9</c:f>
              <c:numCache>
                <c:formatCode>General</c:formatCode>
                <c:ptCount val="10"/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</c:strCache>
            </c:strRef>
          </c:tx>
          <c:spPr>
            <a:solidFill>
              <a:srgbClr val="FF0000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Sheet1!$B$10:$L$10</c:f>
              <c:numCache>
                <c:formatCode>General</c:formatCode>
                <c:ptCount val="10"/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</c:strCache>
            </c:strRef>
          </c:tx>
          <c:spPr>
            <a:solidFill>
              <a:srgbClr val="FFFF00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Sheet1!$B$11:$L$11</c:f>
              <c:numCache>
                <c:formatCode>General</c:formatCode>
                <c:ptCount val="10"/>
              </c:numCache>
            </c:numRef>
          </c:val>
        </c:ser>
        <c:dLbls>
          <c:showCatName val="1"/>
          <c:showPercent val="1"/>
        </c:dLbls>
      </c:pie3DChart>
      <c:spPr>
        <a:noFill/>
        <a:ln w="2539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46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0"/>
    </c:view3D>
    <c:plotArea>
      <c:layout>
        <c:manualLayout>
          <c:layoutTarget val="inner"/>
          <c:xMode val="edge"/>
          <c:yMode val="edge"/>
          <c:x val="1.3201320132013285E-2"/>
          <c:y val="0.27360308285163776"/>
          <c:w val="0.83938393839383962"/>
          <c:h val="0.581888246628132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197">
              <a:solidFill>
                <a:schemeClr val="tx1"/>
              </a:solidFill>
              <a:prstDash val="solid"/>
            </a:ln>
          </c:spPr>
          <c:explosion val="39"/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accent3">
                  <a:lumMod val="40000"/>
                  <a:lumOff val="60000"/>
                </a:schemeClr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7.9258374238869132E-3"/>
                  <c:y val="-7.3484274273850167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Общегосударственные вопросы
50 </a:t>
                    </a:r>
                    <a:r>
                      <a:rPr lang="ru-RU" sz="1400" smtClean="0"/>
                      <a:t>047,9 </a:t>
                    </a:r>
                    <a:r>
                      <a:rPr lang="ru-RU" sz="1400" b="1" i="0" u="none" strike="noStrike" baseline="0" smtClean="0"/>
                      <a:t>т.р.</a:t>
                    </a:r>
                    <a:r>
                      <a:rPr lang="ru-RU" sz="1400"/>
                      <a:t>
15,29%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5.3266233859707274E-2"/>
                  <c:y val="-0.27664216724249258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Национальная оборона 
1 </a:t>
                    </a:r>
                    <a:r>
                      <a:rPr lang="ru-RU" sz="1400" dirty="0" smtClean="0"/>
                      <a:t>644,5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0,50%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0"/>
                  <c:y val="4.7780689620933133E-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Национальная экономика
31 </a:t>
                    </a:r>
                    <a:r>
                      <a:rPr lang="ru-RU" sz="1400" dirty="0" smtClean="0"/>
                      <a:t>381,0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9,59%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3.1942362780520851E-2"/>
                  <c:y val="2.890097134782420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ЖКХ
9 </a:t>
                    </a:r>
                    <a:r>
                      <a:rPr lang="ru-RU" sz="1400" dirty="0" smtClean="0"/>
                      <a:t>284,7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2,84%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-0.11858135283363802"/>
                  <c:y val="0.2176386148602052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Охрана окружающей среды
</a:t>
                    </a:r>
                    <a:r>
                      <a:rPr lang="ru-RU" sz="1400" dirty="0" smtClean="0"/>
                      <a:t>50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0,02%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400"/>
                      <a:t>Образование
185 </a:t>
                    </a:r>
                    <a:r>
                      <a:rPr lang="ru-RU" sz="1400" smtClean="0"/>
                      <a:t>776,7 т.р.</a:t>
                    </a:r>
                    <a:r>
                      <a:rPr lang="ru-RU" sz="1400"/>
                      <a:t>
56,76%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400"/>
                      <a:t>Культура
9 </a:t>
                    </a:r>
                    <a:r>
                      <a:rPr lang="ru-RU" sz="1400" smtClean="0"/>
                      <a:t>406,7</a:t>
                    </a:r>
                    <a:r>
                      <a:rPr lang="ru-RU" sz="1400" b="1" i="0" u="none" strike="noStrike" baseline="0" smtClean="0"/>
                      <a:t>т.р.</a:t>
                    </a:r>
                    <a:r>
                      <a:rPr lang="ru-RU" sz="1400"/>
                      <a:t>
2,87%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8.2602426981819313E-2"/>
                  <c:y val="-0.18557627897800838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Социальная политика 
30 </a:t>
                    </a:r>
                    <a:r>
                      <a:rPr lang="ru-RU" sz="1400" dirty="0" smtClean="0"/>
                      <a:t>105,7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9,20%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-9.5913860858800378E-3"/>
                  <c:y val="-0.1464662913767242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Физическая культура и спорт
</a:t>
                    </a:r>
                    <a:r>
                      <a:rPr lang="ru-RU" sz="1400" dirty="0" smtClean="0"/>
                      <a:t>32,8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0,01%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>
                <c:manualLayout>
                  <c:x val="9.8556536008867351E-2"/>
                  <c:y val="-8.131676114862539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Условно утвержденные
4 </a:t>
                    </a:r>
                    <a:r>
                      <a:rPr lang="ru-RU" sz="1400" dirty="0" smtClean="0"/>
                      <a:t>104,0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 smtClean="0"/>
                      <a:t> </a:t>
                    </a:r>
                  </a:p>
                  <a:p>
                    <a:r>
                      <a:rPr lang="ru-RU" sz="1400" dirty="0" smtClean="0"/>
                      <a:t>1,25</a:t>
                    </a:r>
                    <a:r>
                      <a:rPr lang="ru-RU" sz="1400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>
                <c:manualLayout>
                  <c:x val="0.19296445896730932"/>
                  <c:y val="-0.1439815088731167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Межбюджетные трансферты
5 </a:t>
                    </a:r>
                    <a:r>
                      <a:rPr lang="ru-RU" sz="1400" dirty="0" smtClean="0"/>
                      <a:t>483,0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1,68%</a:t>
                    </a:r>
                  </a:p>
                </c:rich>
              </c:tx>
              <c:showVal val="1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Sheet1!$B$2:$M$2</c:f>
              <c:numCache>
                <c:formatCode>#,##0.0</c:formatCode>
                <c:ptCount val="11"/>
                <c:pt idx="0">
                  <c:v>50047.883690000002</c:v>
                </c:pt>
                <c:pt idx="1">
                  <c:v>1644.5</c:v>
                </c:pt>
                <c:pt idx="2">
                  <c:v>31381.02</c:v>
                </c:pt>
                <c:pt idx="3">
                  <c:v>9284.6723099999926</c:v>
                </c:pt>
                <c:pt idx="4" formatCode="General">
                  <c:v>50</c:v>
                </c:pt>
                <c:pt idx="5">
                  <c:v>185776.71176999999</c:v>
                </c:pt>
                <c:pt idx="6">
                  <c:v>9406.7400000000071</c:v>
                </c:pt>
                <c:pt idx="7">
                  <c:v>30105.66</c:v>
                </c:pt>
                <c:pt idx="8">
                  <c:v>32.760000000000012</c:v>
                </c:pt>
                <c:pt idx="9">
                  <c:v>4104</c:v>
                </c:pt>
                <c:pt idx="10">
                  <c:v>5483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1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1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bg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1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chemeClr val="tx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Sheet1!$B$7:$M$7</c:f>
              <c:numCache>
                <c:formatCode>General</c:formatCode>
                <c:ptCount val="11"/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spPr>
            <a:solidFill>
              <a:srgbClr val="0066CC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Sheet1!$B$8:$M$8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</c:strCache>
            </c:strRef>
          </c:tx>
          <c:spPr>
            <a:solidFill>
              <a:srgbClr val="CCCCFF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Sheet1!$B$9:$M$9</c:f>
              <c:numCache>
                <c:formatCode>General</c:formatCode>
                <c:ptCount val="11"/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</c:strCache>
            </c:strRef>
          </c:tx>
          <c:spPr>
            <a:solidFill>
              <a:srgbClr val="FF0000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Sheet1!$B$10:$M$10</c:f>
              <c:numCache>
                <c:formatCode>General</c:formatCode>
                <c:ptCount val="11"/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</c:strCache>
            </c:strRef>
          </c:tx>
          <c:spPr>
            <a:solidFill>
              <a:srgbClr val="FFFF00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Sheet1!$B$11:$M$11</c:f>
              <c:numCache>
                <c:formatCode>General</c:formatCode>
                <c:ptCount val="11"/>
              </c:numCache>
            </c:numRef>
          </c:val>
        </c:ser>
        <c:dLbls>
          <c:showCatName val="1"/>
          <c:showPercent val="1"/>
        </c:dLbls>
      </c:pie3DChart>
      <c:spPr>
        <a:noFill/>
        <a:ln w="25389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67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0"/>
    </c:view3D>
    <c:plotArea>
      <c:layout>
        <c:manualLayout>
          <c:layoutTarget val="inner"/>
          <c:xMode val="edge"/>
          <c:yMode val="edge"/>
          <c:x val="3.0751558249003181E-2"/>
          <c:y val="0.26886231378362857"/>
          <c:w val="0.83938393839383962"/>
          <c:h val="0.581888246628132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197">
              <a:solidFill>
                <a:schemeClr val="tx1"/>
              </a:solidFill>
              <a:prstDash val="solid"/>
            </a:ln>
          </c:spPr>
          <c:explosion val="39"/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accent3">
                  <a:lumMod val="40000"/>
                  <a:lumOff val="60000"/>
                </a:schemeClr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117188961983045E-2"/>
                  <c:y val="-7.14046944154266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
47 </a:t>
                    </a:r>
                    <a:r>
                      <a:rPr lang="ru-RU" dirty="0" smtClean="0"/>
                      <a:t>798,8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dirty="0"/>
                      <a:t>
15%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1.1593890800213053E-2"/>
                  <c:y val="-0.2640922704842443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 
1 </a:t>
                    </a:r>
                    <a:r>
                      <a:rPr lang="ru-RU" dirty="0" smtClean="0"/>
                      <a:t>703,7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dirty="0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2.8150685917459594E-4"/>
                  <c:y val="-4.12082317915910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Национальная </a:t>
                    </a:r>
                    <a:r>
                      <a:rPr lang="ru-RU" dirty="0"/>
                      <a:t>экономика
32 </a:t>
                    </a:r>
                    <a:r>
                      <a:rPr lang="ru-RU" dirty="0" smtClean="0"/>
                      <a:t>289,4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dirty="0"/>
                      <a:t>
10%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3.53893679195037E-2"/>
                  <c:y val="-5.237696799048422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ЖКХ
9 </a:t>
                    </a:r>
                    <a:r>
                      <a:rPr lang="ru-RU" dirty="0" smtClean="0"/>
                      <a:t>284,7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dirty="0"/>
                      <a:t>
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-5.1893880723776084E-2"/>
                  <c:y val="0.20630413939418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
</a:t>
                    </a:r>
                    <a:r>
                      <a:rPr lang="ru-RU" dirty="0" smtClean="0"/>
                      <a:t>50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0,02%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400" dirty="0"/>
                      <a:t>Образование
169 </a:t>
                    </a:r>
                    <a:r>
                      <a:rPr lang="ru-RU" sz="1400" dirty="0" smtClean="0"/>
                      <a:t>097,2 т.р.</a:t>
                    </a:r>
                    <a:r>
                      <a:rPr lang="ru-RU" sz="1400" dirty="0"/>
                      <a:t>
54%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400"/>
                      <a:t>Культура
9 </a:t>
                    </a:r>
                    <a:r>
                      <a:rPr lang="ru-RU" sz="1400" smtClean="0"/>
                      <a:t>406,7</a:t>
                    </a:r>
                    <a:r>
                      <a:rPr lang="ru-RU" sz="1400" b="1" i="0" u="none" strike="noStrike" baseline="0" smtClean="0"/>
                      <a:t>т.р.</a:t>
                    </a:r>
                    <a:r>
                      <a:rPr lang="ru-RU" sz="1400"/>
                      <a:t>
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5.7623688263829909E-2"/>
                  <c:y val="-0.2099005695047587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Социальная политика 
32 </a:t>
                    </a:r>
                    <a:r>
                      <a:rPr lang="ru-RU" sz="1400" dirty="0" smtClean="0"/>
                      <a:t>207,3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10%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1.2775943226475118E-2"/>
                  <c:y val="-0.1140329085766899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
</a:t>
                    </a:r>
                    <a:r>
                      <a:rPr lang="ru-RU" dirty="0" smtClean="0"/>
                      <a:t>34,1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0,01%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>
                <c:manualLayout>
                  <c:x val="0.13491686939498193"/>
                  <c:y val="-2.407138882973337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Условно </a:t>
                    </a:r>
                    <a:r>
                      <a:rPr lang="ru-RU" dirty="0"/>
                      <a:t>утвержденные
7 </a:t>
                    </a:r>
                    <a:r>
                      <a:rPr lang="ru-RU" dirty="0" smtClean="0"/>
                      <a:t>881,0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dirty="0"/>
                      <a:t>
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>
                <c:manualLayout>
                  <c:x val="0.19673557989894772"/>
                  <c:y val="-0.146257064216313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Межбюджетные </a:t>
                    </a:r>
                    <a:r>
                      <a:rPr lang="ru-RU" dirty="0"/>
                      <a:t>трансферты
5 </a:t>
                    </a:r>
                    <a:r>
                      <a:rPr lang="ru-RU" dirty="0" smtClean="0"/>
                      <a:t>483,0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dirty="0"/>
                      <a:t>
2%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Sheet1!$B$2:$M$2</c:f>
              <c:numCache>
                <c:formatCode>#,##0.0</c:formatCode>
                <c:ptCount val="11"/>
                <c:pt idx="0">
                  <c:v>47798.831689999999</c:v>
                </c:pt>
                <c:pt idx="1">
                  <c:v>1703.7</c:v>
                </c:pt>
                <c:pt idx="2">
                  <c:v>32289.38</c:v>
                </c:pt>
                <c:pt idx="3">
                  <c:v>9284.6723099999999</c:v>
                </c:pt>
                <c:pt idx="4" formatCode="General">
                  <c:v>50</c:v>
                </c:pt>
                <c:pt idx="5">
                  <c:v>169097.24307999999</c:v>
                </c:pt>
                <c:pt idx="6">
                  <c:v>9406.74</c:v>
                </c:pt>
                <c:pt idx="7">
                  <c:v>32207.267</c:v>
                </c:pt>
                <c:pt idx="8">
                  <c:v>34.070399999999999</c:v>
                </c:pt>
                <c:pt idx="9">
                  <c:v>7881</c:v>
                </c:pt>
                <c:pt idx="10">
                  <c:v>5483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1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1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bg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1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chemeClr val="tx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Sheet1!$B$7:$M$7</c:f>
              <c:numCache>
                <c:formatCode>General</c:formatCode>
                <c:ptCount val="11"/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spPr>
            <a:solidFill>
              <a:srgbClr val="0066CC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Sheet1!$B$8:$M$8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</c:strCache>
            </c:strRef>
          </c:tx>
          <c:spPr>
            <a:solidFill>
              <a:srgbClr val="CCCCFF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Sheet1!$B$9:$M$9</c:f>
              <c:numCache>
                <c:formatCode>General</c:formatCode>
                <c:ptCount val="11"/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</c:strCache>
            </c:strRef>
          </c:tx>
          <c:spPr>
            <a:solidFill>
              <a:srgbClr val="FF0000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Sheet1!$B$10:$M$10</c:f>
              <c:numCache>
                <c:formatCode>General</c:formatCode>
                <c:ptCount val="11"/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</c:strCache>
            </c:strRef>
          </c:tx>
          <c:spPr>
            <a:solidFill>
              <a:srgbClr val="FFFF00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Sheet1!$B$11:$M$11</c:f>
              <c:numCache>
                <c:formatCode>General</c:formatCode>
                <c:ptCount val="11"/>
              </c:numCache>
            </c:numRef>
          </c:val>
        </c:ser>
        <c:dLbls>
          <c:showCatName val="1"/>
          <c:showPercent val="1"/>
        </c:dLbls>
      </c:pie3DChart>
      <c:spPr>
        <a:noFill/>
        <a:ln w="25389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67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774D046-D47D-45C0-AA9B-F14468735511}" type="datetimeFigureOut">
              <a:rPr lang="ru-RU"/>
              <a:pPr>
                <a:defRPr/>
              </a:pPr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9009576-8A88-41A1-9FC7-578D6E73D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6E4A0C3-A583-4BE5-B072-C3B59FDF2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61F74-A763-4F1B-B4BE-AE14E9B7A5D4}" type="slidenum">
              <a:rPr lang="ru-RU" smtClean="0">
                <a:latin typeface="Arial" pitchFamily="34" charset="0"/>
              </a:rPr>
              <a:pPr/>
              <a:t>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DDC9AAC3-0144-4ADA-BE45-680E7C758D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6AEF8-F9C5-45E3-A39A-130A575720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B88FC-90A5-43A7-9326-F217EE110A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3A1CF-90FE-4964-BD5C-9625A0FF1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56D8D-9CA3-466C-98A2-908B0C5B1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4BF6BD3-E908-48BF-BFEA-3C7D9C9131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33664D9-8DC8-458C-BE1F-D5D4E1BA0B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90499-F399-45BA-840E-55016D8EA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A2B7F-390C-4D7E-9FF8-548235F61E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137B38E-2859-43B6-B3EA-809E2C4D43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02171-C92F-4770-B362-B4D12B7AE3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7B4EB4F-504B-4188-9104-3BCB901BE8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8CDB934-77ED-41C5-89DE-DBF3CBD433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E024DF-8FEF-46D8-931D-D9E9A26F2B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  <p:sldLayoutId id="2147484915" r:id="rId12"/>
    <p:sldLayoutId id="2147484916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3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_____Microsoft_Office_Excel_97-20039.xls"/><Relationship Id="rId4" Type="http://schemas.openxmlformats.org/officeDocument/2006/relationships/oleObject" Target="../embeddings/_____Microsoft_Office_Excel_97-20038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0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88" y="1000125"/>
            <a:ext cx="8429625" cy="3929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8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8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8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БЮДЖЕТ ДЛЯ ГРАЖДАН</a:t>
            </a:r>
            <a:br>
              <a:rPr lang="ru-RU" sz="88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2023-2025гг.</a:t>
            </a:r>
            <a:r>
              <a:rPr lang="ru-RU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7" name="Rectangle 11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bg2">
                    <a:lumMod val="25000"/>
                  </a:schemeClr>
                </a:solidFill>
              </a:rPr>
              <a:t>Структура доходов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районного 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</a:rPr>
              <a:t>бюджета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на 2023 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</a:rPr>
              <a:t>год</a:t>
            </a:r>
          </a:p>
        </p:txBody>
      </p:sp>
      <p:graphicFrame>
        <p:nvGraphicFramePr>
          <p:cNvPr id="1027" name="Object 20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27038" y="1352550"/>
          <a:ext cx="8034337" cy="5329238"/>
        </p:xfrm>
        <a:graphic>
          <a:graphicData uri="http://schemas.openxmlformats.org/presentationml/2006/ole">
            <p:oleObj spid="_x0000_s1027" name="Worksheet" r:id="rId3" imgW="7753356" imgH="51435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7" name="Rectangle 11"/>
          <p:cNvSpPr>
            <a:spLocks noGrp="1" noRot="1" noChangeArrowheads="1"/>
          </p:cNvSpPr>
          <p:nvPr>
            <p:ph type="title"/>
          </p:nvPr>
        </p:nvSpPr>
        <p:spPr>
          <a:xfrm>
            <a:off x="304800" y="214290"/>
            <a:ext cx="8686800" cy="100013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Структура доходов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районного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бюджета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 2023 год и плановый период 2024 и 2025 годов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05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146050" y="1306513"/>
          <a:ext cx="4522788" cy="5213350"/>
        </p:xfrm>
        <a:graphic>
          <a:graphicData uri="http://schemas.openxmlformats.org/presentationml/2006/ole">
            <p:oleObj spid="_x0000_s2050" name="Worksheet" r:id="rId3" imgW="4362377" imgH="5029290" progId="Excel.Sheet.8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/>
          </p:cNvGraphicFramePr>
          <p:nvPr/>
        </p:nvGraphicFramePr>
        <p:xfrm>
          <a:off x="4548188" y="1219200"/>
          <a:ext cx="4595812" cy="5376863"/>
        </p:xfrm>
        <a:graphic>
          <a:graphicData uri="http://schemas.openxmlformats.org/presentationml/2006/ole">
            <p:oleObj spid="_x0000_s2051" name="Worksheet" r:id="rId4" imgW="3857498" imgH="45149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343" name="Group 375"/>
          <p:cNvGraphicFramePr>
            <a:graphicFrameLocks noGrp="1"/>
          </p:cNvGraphicFramePr>
          <p:nvPr>
            <p:ph type="tbl" idx="1"/>
          </p:nvPr>
        </p:nvGraphicFramePr>
        <p:xfrm>
          <a:off x="250825" y="352425"/>
          <a:ext cx="8678894" cy="52595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66800"/>
                <a:gridCol w="1470698"/>
                <a:gridCol w="1470698"/>
                <a:gridCol w="1470698"/>
              </a:tblGrid>
              <a:tr h="93343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Налоговые и неналоговые доходы районного бюджета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на 2023 год и плановый период 2024 и 2025 годов, тысяч рублей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</a:tr>
              <a:tr h="508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показателей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2025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5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Налоговые и неналоговые доходы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134 987,2</a:t>
                      </a:r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134 214,9</a:t>
                      </a:r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153 023,3</a:t>
                      </a:r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из них: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257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76 200,0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79 000,0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98 700,0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Акцизы (на нефтепродукты)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17 470,5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18 448,2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19 356,6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Налоги на совокупный доход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10 132,0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10 132,0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10 132,0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5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Государственная пошлина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от использования имущества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13 674,7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13 974,7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14 074,7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0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530,0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530,0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530,0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2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от продажи материальных и нематериальных активов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14 050,0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9 200,0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7 200,0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1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4588" algn="r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Штрафы, санкции, возмещение ущерба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350,0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350,0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350,0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1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4588" algn="r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Прочие неналоговые доходы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480,0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480,0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480,0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14313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004A82"/>
                </a:solidFill>
              </a:rPr>
              <a:t>Структура налоговых и неналоговых доходов районного бюджета на </a:t>
            </a:r>
            <a:r>
              <a:rPr lang="ru-RU" sz="3200" dirty="0" smtClean="0">
                <a:solidFill>
                  <a:srgbClr val="004A82"/>
                </a:solidFill>
              </a:rPr>
              <a:t>2023 </a:t>
            </a:r>
            <a:r>
              <a:rPr lang="ru-RU" sz="3200" dirty="0">
                <a:solidFill>
                  <a:srgbClr val="004A82"/>
                </a:solidFill>
              </a:rPr>
              <a:t>год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64587" y="1643050"/>
          <a:ext cx="8563453" cy="4516567"/>
        </p:xfrm>
        <a:graphic>
          <a:graphicData uri="http://schemas.openxmlformats.org/presentationml/2006/ole">
            <p:oleObj spid="_x0000_s3074" name="Worksheet" r:id="rId3" imgW="7296021" imgH="38480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313" y="214313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</a:rPr>
              <a:t>Структура налоговых и неналоговых доходов районного бюджета на </a:t>
            </a:r>
            <a:r>
              <a:rPr lang="ru-RU" sz="3200" dirty="0" smtClean="0">
                <a:solidFill>
                  <a:srgbClr val="0070C0"/>
                </a:solidFill>
              </a:rPr>
              <a:t>2024 </a:t>
            </a:r>
            <a:r>
              <a:rPr lang="ru-RU" sz="3200" dirty="0">
                <a:solidFill>
                  <a:srgbClr val="0070C0"/>
                </a:solidFill>
              </a:rPr>
              <a:t>год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50863" y="1889125"/>
          <a:ext cx="7467600" cy="3938588"/>
        </p:xfrm>
        <a:graphic>
          <a:graphicData uri="http://schemas.openxmlformats.org/presentationml/2006/ole">
            <p:oleObj spid="_x0000_s4098" name="Worksheet" r:id="rId3" imgW="7296021" imgH="38480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0" y="214313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</a:rPr>
              <a:t>Структура налоговых и неналоговых доходов районного бюджета на </a:t>
            </a:r>
            <a:r>
              <a:rPr lang="ru-RU" sz="3200" dirty="0" smtClean="0">
                <a:solidFill>
                  <a:srgbClr val="0070C0"/>
                </a:solidFill>
              </a:rPr>
              <a:t>2025 </a:t>
            </a:r>
            <a:r>
              <a:rPr lang="ru-RU" sz="3200" dirty="0">
                <a:solidFill>
                  <a:srgbClr val="0070C0"/>
                </a:solidFill>
              </a:rPr>
              <a:t>год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50863" y="1889125"/>
          <a:ext cx="7467600" cy="3938588"/>
        </p:xfrm>
        <a:graphic>
          <a:graphicData uri="http://schemas.openxmlformats.org/presentationml/2006/ole">
            <p:oleObj spid="_x0000_s5122" name="Worksheet" r:id="rId3" imgW="7296021" imgH="38480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57188" y="274638"/>
            <a:ext cx="8429625" cy="7032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  <a:cs typeface="Lucida Sans Unicode" pitchFamily="34" charset="0"/>
              </a:rPr>
              <a:t>Расходы районного бюджета на </a:t>
            </a:r>
            <a:r>
              <a:rPr lang="ru-RU" sz="2400" b="1" dirty="0" smtClean="0">
                <a:solidFill>
                  <a:srgbClr val="7030A0"/>
                </a:solidFill>
                <a:cs typeface="Lucida Sans Unicode" pitchFamily="34" charset="0"/>
              </a:rPr>
              <a:t>2023 год и на плановый период 2024 и 2025 годов, </a:t>
            </a:r>
            <a:r>
              <a:rPr lang="ru-RU" sz="2400" b="1" dirty="0">
                <a:solidFill>
                  <a:srgbClr val="7030A0"/>
                </a:solidFill>
                <a:cs typeface="Lucida Sans Unicode" pitchFamily="34" charset="0"/>
              </a:rPr>
              <a:t>тысяч рублей</a:t>
            </a:r>
          </a:p>
        </p:txBody>
      </p:sp>
      <p:graphicFrame>
        <p:nvGraphicFramePr>
          <p:cNvPr id="225045" name="Group 789"/>
          <p:cNvGraphicFramePr>
            <a:graphicFrameLocks noGrp="1"/>
          </p:cNvGraphicFramePr>
          <p:nvPr>
            <p:ph type="tbl" idx="1"/>
          </p:nvPr>
        </p:nvGraphicFramePr>
        <p:xfrm>
          <a:off x="214313" y="1196975"/>
          <a:ext cx="8534431" cy="49936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43373"/>
                <a:gridCol w="1500230"/>
                <a:gridCol w="1428760"/>
                <a:gridCol w="1462068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показателей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2025 год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409 629,3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327 316,9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315 235,9</a:t>
                      </a:r>
                    </a:p>
                  </a:txBody>
                  <a:tcPr marL="9525" marR="9525" marT="9525" marB="0" anchor="b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 вопросы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54 908,5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50 047,9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47 798,8</a:t>
                      </a:r>
                    </a:p>
                  </a:txBody>
                  <a:tcPr marL="9525" marR="9525" marT="9525" marB="0"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оборона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1 572,1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1 644,5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1 703,7</a:t>
                      </a:r>
                    </a:p>
                  </a:txBody>
                  <a:tcPr marL="9525" marR="9525" marT="9525" marB="0"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экономика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30 403,5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31 381,0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32 289,4</a:t>
                      </a:r>
                    </a:p>
                  </a:txBody>
                  <a:tcPr marL="9525" marR="9525" marT="9525" marB="0"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Жилищно-коммунальное хозяйство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54 162,2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9 284,7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9 284,7</a:t>
                      </a:r>
                    </a:p>
                  </a:txBody>
                  <a:tcPr marL="9525" marR="9525" marT="9525" marB="0"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Охрана окружающей среды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</a:p>
                  </a:txBody>
                  <a:tcPr marL="9525" marR="9525" marT="9525" marB="0"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Образование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220 307,7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185 776,7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169 097,2</a:t>
                      </a:r>
                    </a:p>
                  </a:txBody>
                  <a:tcPr marL="9525" marR="9525" marT="9525" marB="0"/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Культура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10 639,9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9 406,7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9 406,7</a:t>
                      </a:r>
                    </a:p>
                  </a:txBody>
                  <a:tcPr marL="9525" marR="9525" marT="9525" marB="0"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Социальная политика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31 083,7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30 105,7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32 207,3</a:t>
                      </a:r>
                    </a:p>
                  </a:txBody>
                  <a:tcPr marL="9525" marR="9525" marT="9525" marB="0"/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Физическая культура и спорт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1 018,7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34,1</a:t>
                      </a:r>
                    </a:p>
                  </a:txBody>
                  <a:tcPr marL="9525" marR="9525" marT="9525" marB="0"/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5 483,0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5 483,0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5 483,0</a:t>
                      </a:r>
                    </a:p>
                  </a:txBody>
                  <a:tcPr marL="9525" marR="9525" marT="9525" marB="0"/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Условно утвержденные расходы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4 104,0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7 881,0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57188" y="0"/>
            <a:ext cx="850106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расходов районного бюджета на </a:t>
            </a:r>
            <a:r>
              <a:rPr 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2023 год</a:t>
            </a:r>
            <a:endParaRPr lang="ru-RU" sz="4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2875" y="1357313"/>
          <a:ext cx="8745538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57188" y="0"/>
            <a:ext cx="850106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расходов районного бюджета на </a:t>
            </a:r>
            <a:r>
              <a:rPr 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2024 год</a:t>
            </a:r>
            <a:endParaRPr lang="ru-RU" sz="4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0663" y="1285875"/>
          <a:ext cx="868362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57188" y="0"/>
            <a:ext cx="850106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расходов районного бюджета на </a:t>
            </a:r>
            <a:r>
              <a:rPr 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2025 </a:t>
            </a:r>
            <a:r>
              <a:rPr lang="ru-RU" sz="4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0663" y="1285875"/>
          <a:ext cx="868362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3857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4900" dirty="0" smtClean="0">
                <a:solidFill>
                  <a:srgbClr val="0070C0"/>
                </a:solidFill>
              </a:rPr>
              <a:t>Основные показатели прогноза социально-экономического развития Покровского района</a:t>
            </a:r>
            <a:endParaRPr lang="ru-RU" sz="4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572500" cy="15827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Программные и </a:t>
            </a:r>
            <a:r>
              <a:rPr lang="ru-RU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расходы районного бюджета на 2023 год и на плановый период 2024 и 2025 годов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214282" y="2428868"/>
          <a:ext cx="8258204" cy="197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2239"/>
                <a:gridCol w="1648785"/>
                <a:gridCol w="1648785"/>
                <a:gridCol w="1548395"/>
              </a:tblGrid>
              <a:tr h="4929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показателя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2025 год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291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Программные расходы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336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394,2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255 280,5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241 612,3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92919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Непрограммные</a:t>
                      </a:r>
                      <a:r>
                        <a:rPr lang="ru-RU" sz="2000" dirty="0" smtClean="0"/>
                        <a:t> расходы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73 235,1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72 036,5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73 623,6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9291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409 629,3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327 317,0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315 235,9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4846" name="TextBox 9"/>
          <p:cNvSpPr txBox="1">
            <a:spLocks noChangeArrowheads="1"/>
          </p:cNvSpPr>
          <p:nvPr/>
        </p:nvSpPr>
        <p:spPr bwMode="auto">
          <a:xfrm>
            <a:off x="7000875" y="2000250"/>
            <a:ext cx="173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Black" pitchFamily="34" charset="0"/>
              </a:rPr>
              <a:t>тыс. рублей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313" y="500063"/>
            <a:ext cx="8643937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программных и </a:t>
            </a:r>
            <a:r>
              <a:rPr lang="ru-RU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непрограммных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расходов районного бюджета на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 и плановый период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2025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годов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843" name="Диаграмма 7"/>
          <p:cNvGraphicFramePr>
            <a:graphicFrameLocks noGrp="1"/>
          </p:cNvGraphicFramePr>
          <p:nvPr>
            <p:ph type="chart" idx="1"/>
          </p:nvPr>
        </p:nvGraphicFramePr>
        <p:xfrm>
          <a:off x="746365" y="1847057"/>
          <a:ext cx="2674283" cy="3190822"/>
        </p:xfrm>
        <a:graphic>
          <a:graphicData uri="http://schemas.openxmlformats.org/presentationml/2006/ole">
            <p:oleObj spid="_x0000_s35843" name="Worksheet" r:id="rId3" imgW="2895555" imgH="3676590" progId="Excel.Sheet.8">
              <p:embed/>
            </p:oleObj>
          </a:graphicData>
        </a:graphic>
      </p:graphicFrame>
      <p:sp>
        <p:nvSpPr>
          <p:cNvPr id="35846" name="TextBox 10"/>
          <p:cNvSpPr txBox="1">
            <a:spLocks noChangeArrowheads="1"/>
          </p:cNvSpPr>
          <p:nvPr/>
        </p:nvSpPr>
        <p:spPr bwMode="auto">
          <a:xfrm>
            <a:off x="3286125" y="5286375"/>
            <a:ext cx="3857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    </a:t>
            </a:r>
            <a:r>
              <a:rPr lang="ru-RU" dirty="0" smtClean="0"/>
              <a:t>Программные </a:t>
            </a:r>
            <a:r>
              <a:rPr lang="ru-RU" dirty="0"/>
              <a:t>расходы</a:t>
            </a:r>
          </a:p>
          <a:p>
            <a:endParaRPr lang="ru-RU" dirty="0"/>
          </a:p>
          <a:p>
            <a:r>
              <a:rPr lang="ru-RU" dirty="0"/>
              <a:t>     </a:t>
            </a:r>
            <a:r>
              <a:rPr lang="ru-RU" dirty="0" err="1" smtClean="0"/>
              <a:t>Непрограммные</a:t>
            </a:r>
            <a:r>
              <a:rPr lang="ru-RU" dirty="0" smtClean="0"/>
              <a:t> </a:t>
            </a:r>
            <a:r>
              <a:rPr lang="ru-RU" dirty="0"/>
              <a:t>расходы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57563" y="5357813"/>
            <a:ext cx="214312" cy="214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57563" y="5929313"/>
            <a:ext cx="214312" cy="214312"/>
          </a:xfrm>
          <a:prstGeom prst="rect">
            <a:avLst/>
          </a:prstGeom>
          <a:solidFill>
            <a:srgbClr val="AD252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5847" name="Диаграмма 7"/>
          <p:cNvGraphicFramePr>
            <a:graphicFrameLocks noGrp="1"/>
          </p:cNvGraphicFramePr>
          <p:nvPr/>
        </p:nvGraphicFramePr>
        <p:xfrm>
          <a:off x="3292474" y="1852613"/>
          <a:ext cx="2565410" cy="3219461"/>
        </p:xfrm>
        <a:graphic>
          <a:graphicData uri="http://schemas.openxmlformats.org/presentationml/2006/ole">
            <p:oleObj spid="_x0000_s35847" name="Worksheet" r:id="rId4" imgW="2886100" imgH="4067280" progId="Excel.Sheet.8">
              <p:embed/>
            </p:oleObj>
          </a:graphicData>
        </a:graphic>
      </p:graphicFrame>
      <p:graphicFrame>
        <p:nvGraphicFramePr>
          <p:cNvPr id="35848" name="Диаграмма 7"/>
          <p:cNvGraphicFramePr>
            <a:graphicFrameLocks noGrp="1"/>
          </p:cNvGraphicFramePr>
          <p:nvPr/>
        </p:nvGraphicFramePr>
        <p:xfrm>
          <a:off x="5742432" y="1877568"/>
          <a:ext cx="2804160" cy="3182112"/>
        </p:xfrm>
        <a:graphic>
          <a:graphicData uri="http://schemas.openxmlformats.org/presentationml/2006/ole">
            <p:oleObj spid="_x0000_s35848" name="Worksheet" r:id="rId5" imgW="3543334" imgH="40672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1500" y="571500"/>
            <a:ext cx="8072438" cy="5511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70C0"/>
                </a:solidFill>
              </a:rPr>
              <a:t>В районном бюджете </a:t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>на 2023 год и на плановый период 2024 и 2025 годов планируется реализация </a:t>
            </a:r>
            <a:r>
              <a:rPr lang="ru-RU" sz="4800" u="sng" dirty="0" smtClean="0">
                <a:solidFill>
                  <a:schemeClr val="bg2">
                    <a:lumMod val="10000"/>
                  </a:schemeClr>
                </a:solidFill>
              </a:rPr>
              <a:t>21-й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800" dirty="0" smtClean="0">
                <a:solidFill>
                  <a:srgbClr val="0070C0"/>
                </a:solidFill>
              </a:rPr>
              <a:t>муниципальной программы</a:t>
            </a:r>
            <a:endParaRPr lang="ru-RU" sz="4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0" y="274638"/>
            <a:ext cx="9144000" cy="939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Программные расходы районного бюджета на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 и на плановый период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годов, тысяч рублей</a:t>
            </a:r>
          </a:p>
        </p:txBody>
      </p:sp>
      <p:graphicFrame>
        <p:nvGraphicFramePr>
          <p:cNvPr id="246898" name="Group 114"/>
          <p:cNvGraphicFramePr>
            <a:graphicFrameLocks noGrp="1"/>
          </p:cNvGraphicFramePr>
          <p:nvPr>
            <p:ph type="tbl" idx="1"/>
          </p:nvPr>
        </p:nvGraphicFramePr>
        <p:xfrm>
          <a:off x="214313" y="1357313"/>
          <a:ext cx="8715435" cy="4744074"/>
        </p:xfrm>
        <a:graphic>
          <a:graphicData uri="http://schemas.openxmlformats.org/drawingml/2006/table">
            <a:tbl>
              <a:tblPr/>
              <a:tblGrid>
                <a:gridCol w="5446674"/>
                <a:gridCol w="1089587"/>
                <a:gridCol w="1089587"/>
                <a:gridCol w="1089587"/>
              </a:tblGrid>
              <a:tr h="5000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2023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2025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Программные расходы,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336 394,2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255 280,5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241 612,3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 по программам: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системы образования Покровского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199 652,8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170 476,0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153 797,4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"Адресная социальная помощь"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27 384,0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27 437,7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29 538,1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"Ремонт и развитие автомобильных дорог общего пользования местного  значения Покровского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27 470,5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28 448,2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29 356,6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отрасли культуры в Покровском районе"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20 279,8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14 631,8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14 631,8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66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"Организация транспортного обслуживания населения Покровского района на социально-значимых,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внутримуниципальных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маршрутах"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"Комплексное развитие сельских территорий Покровского района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43 532,9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898" name="Group 114"/>
          <p:cNvGraphicFramePr>
            <a:graphicFrameLocks noGrp="1"/>
          </p:cNvGraphicFramePr>
          <p:nvPr>
            <p:ph type="tbl" idx="1"/>
          </p:nvPr>
        </p:nvGraphicFramePr>
        <p:xfrm>
          <a:off x="285720" y="428602"/>
          <a:ext cx="8572559" cy="6119519"/>
        </p:xfrm>
        <a:graphic>
          <a:graphicData uri="http://schemas.openxmlformats.org/drawingml/2006/table">
            <a:tbl>
              <a:tblPr/>
              <a:tblGrid>
                <a:gridCol w="5357384"/>
                <a:gridCol w="1071725"/>
                <a:gridCol w="1071725"/>
                <a:gridCol w="1071725"/>
              </a:tblGrid>
              <a:tr h="642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2023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</a:tr>
              <a:tr h="1019598"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"Участие в организации деятельности по</a:t>
                      </a:r>
                      <a:r>
                        <a:rPr kumimoji="0" lang="ru-RU" sz="1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</a:t>
                      </a: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бору,  транспортированию,  обработке, </a:t>
                      </a:r>
                      <a:r>
                        <a:rPr kumimoji="0" lang="ru-RU" sz="15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ути-лизации</a:t>
                      </a: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обезвреживанию, захоронению твердых коммунальных отходов на территории Покровского района"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3 902,0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8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программа "Развитие водоснабжения, водоотведения на территории Покровского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4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"Информатизация и защита информации органов местного самоуправления Покровского района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911,9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711,9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711,9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жильем молодых семей"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4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"Содержание муниципальных гражданских кладбищ в Покровском районе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4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«Обеспечение публичной деятельности и информационной открытости органов местного самоуправления Покровского района»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4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"Оформление права собственности, учет и управление муниципальным имуществом Покровского района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898" name="Group 114"/>
          <p:cNvGraphicFramePr>
            <a:graphicFrameLocks noGrp="1"/>
          </p:cNvGraphicFramePr>
          <p:nvPr>
            <p:ph type="tbl" idx="1"/>
          </p:nvPr>
        </p:nvGraphicFramePr>
        <p:xfrm>
          <a:off x="214313" y="642938"/>
          <a:ext cx="8715435" cy="5888175"/>
        </p:xfrm>
        <a:graphic>
          <a:graphicData uri="http://schemas.openxmlformats.org/drawingml/2006/table">
            <a:tbl>
              <a:tblPr/>
              <a:tblGrid>
                <a:gridCol w="5446674"/>
                <a:gridCol w="1089587"/>
                <a:gridCol w="1089587"/>
                <a:gridCol w="1089587"/>
              </a:tblGrid>
              <a:tr h="486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2023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</a:tr>
              <a:tr h="5196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"Охрана окружающей среды и экологическая безопасность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0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"Молодежь Покровского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2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"Содержание и ремонт движимого и недвижимого муниципального имущества Покровского района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6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муниципальной службы в Покровском районе"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6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физической культуры и спорта в Покровском районе"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1 018,7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6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архивного дела в Покровском районе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0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"Комплексные меры противодействия злоупотреблению наркотиками и их незаконному обороту"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781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мероприятий гражданской обороны, предупреждения и ликвидации чрезвычайных ситуаций природного и техногенного характера, обеспечения пожарной безопасности и безопасности людей на водных объектах на территории Покровского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программных расходов районного бюджета на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9075" y="1279525"/>
          <a:ext cx="8924925" cy="4987925"/>
        </p:xfrm>
        <a:graphic>
          <a:graphicData uri="http://schemas.openxmlformats.org/presentationml/2006/ole">
            <p:oleObj spid="_x0000_s8194" name="Worksheet" r:id="rId3" imgW="8505946" imgH="47530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программных расходов районного бюджета на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0663" y="1597025"/>
          <a:ext cx="8836025" cy="4475163"/>
        </p:xfrm>
        <a:graphic>
          <a:graphicData uri="http://schemas.openxmlformats.org/presentationml/2006/ole">
            <p:oleObj spid="_x0000_s9218" name="Worksheet" r:id="rId3" imgW="8124788" imgH="41148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программных расходов районного бюджета на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2025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19088" y="1401763"/>
          <a:ext cx="8358187" cy="5084762"/>
        </p:xfrm>
        <a:graphic>
          <a:graphicData uri="http://schemas.openxmlformats.org/presentationml/2006/ole">
            <p:oleObj spid="_x0000_s10242" name="Worksheet" r:id="rId3" imgW="8829565" imgH="537219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Продукция сельского хозяйства (все категории хозяйств), млрд. руб.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357298"/>
          <a:ext cx="842968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Объем инвестиций, млн. руб.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Промышленность, млн. руб.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29642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</a:rPr>
              <a:t>Объем платных услуг населению, млн. руб.</a:t>
            </a:r>
            <a:endParaRPr lang="ru-RU" sz="30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790101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50" y="714375"/>
            <a:ext cx="8572500" cy="4500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Основные показатели районного бюджета на 2023 год и на плановый период 2024 и 2025 годов</a:t>
            </a:r>
            <a:endParaRPr lang="ru-RU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5"/>
          <p:cNvSpPr txBox="1">
            <a:spLocks/>
          </p:cNvSpPr>
          <p:nvPr/>
        </p:nvSpPr>
        <p:spPr>
          <a:xfrm>
            <a:off x="5572125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1438" y="500063"/>
            <a:ext cx="90725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802" tIns="5802" rIns="5802" bIns="0" anchor="b"/>
          <a:lstStyle/>
          <a:p>
            <a:pPr algn="ctr" fontAlgn="b">
              <a:buSzPct val="70000"/>
              <a:defRPr/>
            </a:pPr>
            <a:r>
              <a:rPr lang="ru-RU" sz="3200" b="1" dirty="0">
                <a:solidFill>
                  <a:srgbClr val="C9A6E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+mn-cs"/>
              </a:rPr>
              <a:t>Параметры консолидированного бюджета Покровского района Орловской области</a:t>
            </a:r>
          </a:p>
        </p:txBody>
      </p:sp>
      <p:graphicFrame>
        <p:nvGraphicFramePr>
          <p:cNvPr id="3155" name="Group 83"/>
          <p:cNvGraphicFramePr>
            <a:graphicFrameLocks noGrp="1"/>
          </p:cNvGraphicFramePr>
          <p:nvPr/>
        </p:nvGraphicFramePr>
        <p:xfrm>
          <a:off x="642938" y="2071688"/>
          <a:ext cx="8001000" cy="158496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438 398,9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442 530,7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955900"/>
                          </a:solidFill>
                          <a:latin typeface="Times New Roman"/>
                        </a:rPr>
                        <a:t>-4 131,8</a:t>
                      </a:r>
                      <a:endParaRPr lang="ru-RU" sz="2000" b="1" i="0" u="none" strike="noStrike" dirty="0">
                        <a:solidFill>
                          <a:srgbClr val="9559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357 798,7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358 235,4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955900"/>
                          </a:solidFill>
                          <a:latin typeface="Times New Roman"/>
                        </a:rPr>
                        <a:t>-436,7</a:t>
                      </a:r>
                      <a:endParaRPr lang="ru-RU" sz="2000" b="1" i="0" u="none" strike="noStrike" dirty="0">
                        <a:solidFill>
                          <a:srgbClr val="9559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346 107,0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346 585,2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955900"/>
                          </a:solidFill>
                          <a:latin typeface="Times New Roman"/>
                        </a:rPr>
                        <a:t>-478,2</a:t>
                      </a:r>
                      <a:endParaRPr lang="ru-RU" sz="2000" b="1" i="0" u="none" strike="noStrike" dirty="0">
                        <a:solidFill>
                          <a:srgbClr val="9559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0" y="4076700"/>
            <a:ext cx="885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802" tIns="5802" rIns="5802" bIns="0" anchor="b"/>
          <a:lstStyle/>
          <a:p>
            <a:pPr algn="ctr" fontAlgn="b">
              <a:buSzPct val="70000"/>
              <a:defRPr/>
            </a:pPr>
            <a:r>
              <a:rPr lang="ru-RU" sz="3200" dirty="0">
                <a:solidFill>
                  <a:srgbClr val="C9A6E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+mn-cs"/>
              </a:rPr>
              <a:t>Параметры районного бюджета</a:t>
            </a:r>
          </a:p>
        </p:txBody>
      </p:sp>
      <p:graphicFrame>
        <p:nvGraphicFramePr>
          <p:cNvPr id="3153" name="Group 81"/>
          <p:cNvGraphicFramePr>
            <a:graphicFrameLocks noGrp="1"/>
          </p:cNvGraphicFramePr>
          <p:nvPr/>
        </p:nvGraphicFramePr>
        <p:xfrm>
          <a:off x="611188" y="5013325"/>
          <a:ext cx="8001000" cy="158496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407 629,3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409 629,3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- 2 000,0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327 316,9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327 316,9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315 235,9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315 235,9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</a:tbl>
          </a:graphicData>
        </a:graphic>
      </p:graphicFrame>
      <p:sp>
        <p:nvSpPr>
          <p:cNvPr id="29755" name="TextBox 9"/>
          <p:cNvSpPr txBox="1">
            <a:spLocks noChangeArrowheads="1"/>
          </p:cNvSpPr>
          <p:nvPr/>
        </p:nvSpPr>
        <p:spPr bwMode="auto">
          <a:xfrm>
            <a:off x="6858000" y="1571625"/>
            <a:ext cx="173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Black" pitchFamily="34" charset="0"/>
              </a:rPr>
              <a:t>тыс. рублей</a:t>
            </a:r>
          </a:p>
        </p:txBody>
      </p:sp>
      <p:sp>
        <p:nvSpPr>
          <p:cNvPr id="29756" name="TextBox 10"/>
          <p:cNvSpPr txBox="1">
            <a:spLocks noChangeArrowheads="1"/>
          </p:cNvSpPr>
          <p:nvPr/>
        </p:nvSpPr>
        <p:spPr bwMode="auto">
          <a:xfrm>
            <a:off x="6732588" y="4508500"/>
            <a:ext cx="173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Black" pitchFamily="34" charset="0"/>
              </a:rPr>
              <a:t>тыс.</a:t>
            </a:r>
            <a:r>
              <a:rPr lang="ru-RU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>
                <a:latin typeface="Arial Black" pitchFamily="34" charset="0"/>
              </a:rPr>
              <a:t>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Параметры муниципального долга Покровского района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Содержимое 3"/>
          <p:cNvSpPr>
            <a:spLocks noGrp="1"/>
          </p:cNvSpPr>
          <p:nvPr>
            <p:ph sz="quarter" idx="1"/>
          </p:nvPr>
        </p:nvSpPr>
        <p:spPr>
          <a:xfrm>
            <a:off x="857250" y="1285875"/>
            <a:ext cx="7829550" cy="5572125"/>
          </a:xfrm>
        </p:spPr>
        <p:txBody>
          <a:bodyPr>
            <a:normAutofit fontScale="3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Предельный объем муниципального долга Покровского района                                                                                    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на 2023 год 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300" b="1" dirty="0" smtClean="0">
                <a:latin typeface="Arial" pitchFamily="34" charset="0"/>
                <a:cs typeface="Arial" pitchFamily="34" charset="0"/>
              </a:rPr>
              <a:t>85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318,2 тыс. рублей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на 2024 год 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3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2 707,9 тыс. рублей, 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на 2025 год – </a:t>
            </a:r>
            <a:r>
              <a:rPr lang="ru-RU" sz="4300" b="1" dirty="0" smtClean="0">
                <a:latin typeface="Arial" pitchFamily="34" charset="0"/>
                <a:cs typeface="Arial" pitchFamily="34" charset="0"/>
              </a:rPr>
              <a:t>83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091,3 тыс. рублей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Верхний предел муниципального долга Покровского района:                                                                             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1 января 2024 года 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тыс. рублей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 том числе верхний предел муниципального долга по муниципальным гарантиям Покровского района на 1 января 2024 года – 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рублей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                                             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1 января 2025 года 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тыс. рублей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 том числе верхний предел муниципального долга по муниципальным гарантиям Покровского района на 1 января 2025 года – 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рублей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                                                                                              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1 января 2026 года 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тыс. рублей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 том числе верхний предел муниципального долга по муниципальным гарантиям Покровского района на 1 января 2026 года – </a:t>
            </a:r>
            <a:r>
              <a:rPr lang="ru-RU" sz="4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рублей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4805</TotalTime>
  <Words>1078</Words>
  <Application>Microsoft Office PowerPoint</Application>
  <PresentationFormat>Экран (4:3)</PresentationFormat>
  <Paragraphs>336</Paragraphs>
  <Slides>28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Эркер</vt:lpstr>
      <vt:lpstr>Worksheet</vt:lpstr>
      <vt:lpstr>Лист Microsoft Office Excel 97-2003</vt:lpstr>
      <vt:lpstr> БЮДЖЕТ ДЛЯ ГРАЖДАН 2023-2025гг. </vt:lpstr>
      <vt:lpstr>  Основные показатели прогноза социально-экономического развития Покровского района</vt:lpstr>
      <vt:lpstr>Продукция сельского хозяйства (все категории хозяйств), млрд. руб. </vt:lpstr>
      <vt:lpstr>Объем инвестиций, млн. руб.</vt:lpstr>
      <vt:lpstr>Промышленность, млн. руб.</vt:lpstr>
      <vt:lpstr>Объем платных услуг населению, млн. руб.</vt:lpstr>
      <vt:lpstr>Основные показатели районного бюджета на 2023 год и на плановый период 2024 и 2025 годов</vt:lpstr>
      <vt:lpstr>Слайд 8</vt:lpstr>
      <vt:lpstr>Параметры муниципального долга Покровского района</vt:lpstr>
      <vt:lpstr>Структура доходов  районного бюджета на 2023 год</vt:lpstr>
      <vt:lpstr>Структура доходов районного бюджета на 2023 год и плановый период 2024 и 2025 годов</vt:lpstr>
      <vt:lpstr>Слайд 12</vt:lpstr>
      <vt:lpstr>Структура налоговых и неналоговых доходов районного бюджета на 2023 год</vt:lpstr>
      <vt:lpstr>Структура налоговых и неналоговых доходов районного бюджета на 2024 год</vt:lpstr>
      <vt:lpstr>Структура налоговых и неналоговых доходов районного бюджета на 2025 год</vt:lpstr>
      <vt:lpstr>Расходы районного бюджета на 2023 год и на плановый период 2024 и 2025 годов, тысяч рублей</vt:lpstr>
      <vt:lpstr>Структура расходов районного бюджета на 2023 год</vt:lpstr>
      <vt:lpstr>Структура расходов районного бюджета на 2024 год</vt:lpstr>
      <vt:lpstr>Структура расходов районного бюджета на 2025 год</vt:lpstr>
      <vt:lpstr>Программные и непрограммные расходы районного бюджета на 2023 год и на плановый период 2024 и 2025 годов</vt:lpstr>
      <vt:lpstr>Структура программных и непрограммных расходов районного бюджета на 2023 год и плановый период 2024 и 2025 годов</vt:lpstr>
      <vt:lpstr>В районном бюджете  на 2023 год и на плановый период 2024 и 2025 годов планируется реализация 21-й муниципальной программы</vt:lpstr>
      <vt:lpstr>Программные расходы районного бюджета на 2023 год и на плановый период 2024 и 2024 годов, тысяч рублей</vt:lpstr>
      <vt:lpstr>Слайд 24</vt:lpstr>
      <vt:lpstr>Слайд 25</vt:lpstr>
      <vt:lpstr>Структура программных расходов районного бюджета на 2023 год</vt:lpstr>
      <vt:lpstr>Структура программных расходов районного бюджета на 2024 год</vt:lpstr>
      <vt:lpstr>Структура программных расходов районного бюджета на 2025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user4</cp:lastModifiedBy>
  <cp:revision>377</cp:revision>
  <dcterms:created xsi:type="dcterms:W3CDTF">2014-01-14T08:21:33Z</dcterms:created>
  <dcterms:modified xsi:type="dcterms:W3CDTF">2023-06-01T05:50:09Z</dcterms:modified>
</cp:coreProperties>
</file>