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17" r:id="rId1"/>
  </p:sldMasterIdLst>
  <p:notesMasterIdLst>
    <p:notesMasterId r:id="rId30"/>
  </p:notesMasterIdLst>
  <p:handoutMasterIdLst>
    <p:handoutMasterId r:id="rId31"/>
  </p:handoutMasterIdLst>
  <p:sldIdLst>
    <p:sldId id="289" r:id="rId2"/>
    <p:sldId id="299" r:id="rId3"/>
    <p:sldId id="306" r:id="rId4"/>
    <p:sldId id="307" r:id="rId5"/>
    <p:sldId id="308" r:id="rId6"/>
    <p:sldId id="311" r:id="rId7"/>
    <p:sldId id="288" r:id="rId8"/>
    <p:sldId id="257" r:id="rId9"/>
    <p:sldId id="305" r:id="rId10"/>
    <p:sldId id="258" r:id="rId11"/>
    <p:sldId id="273" r:id="rId12"/>
    <p:sldId id="260" r:id="rId13"/>
    <p:sldId id="267" r:id="rId14"/>
    <p:sldId id="274" r:id="rId15"/>
    <p:sldId id="275" r:id="rId16"/>
    <p:sldId id="263" r:id="rId17"/>
    <p:sldId id="276" r:id="rId18"/>
    <p:sldId id="277" r:id="rId19"/>
    <p:sldId id="310" r:id="rId20"/>
    <p:sldId id="278" r:id="rId21"/>
    <p:sldId id="272" r:id="rId22"/>
    <p:sldId id="304" r:id="rId23"/>
    <p:sldId id="290" r:id="rId24"/>
    <p:sldId id="291" r:id="rId25"/>
    <p:sldId id="292" r:id="rId26"/>
    <p:sldId id="293" r:id="rId27"/>
    <p:sldId id="294" r:id="rId28"/>
    <p:sldId id="295" r:id="rId29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2528"/>
    <a:srgbClr val="FF3300"/>
    <a:srgbClr val="659A2A"/>
    <a:srgbClr val="25C000"/>
    <a:srgbClr val="51EDFD"/>
    <a:srgbClr val="03D7ED"/>
    <a:srgbClr val="093E79"/>
    <a:srgbClr val="004A82"/>
    <a:srgbClr val="C9A6E4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25" autoAdjust="0"/>
    <p:restoredTop sz="94664" autoAdjust="0"/>
  </p:normalViewPr>
  <p:slideViewPr>
    <p:cSldViewPr>
      <p:cViewPr varScale="1">
        <p:scale>
          <a:sx n="77" d="100"/>
          <a:sy n="77" d="100"/>
        </p:scale>
        <p:origin x="-108" y="-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9.0394847541142055E-3"/>
                  <c:y val="-1.4414313526830674E-2"/>
                </c:manualLayout>
              </c:layout>
              <c:showVal val="1"/>
            </c:dLbl>
            <c:dLbl>
              <c:idx val="1"/>
              <c:layout>
                <c:manualLayout>
                  <c:x val="1.2052646338818869E-2"/>
                  <c:y val="-2.1621470290245991E-2"/>
                </c:manualLayout>
              </c:layout>
              <c:showVal val="1"/>
            </c:dLbl>
            <c:dLbl>
              <c:idx val="2"/>
              <c:layout>
                <c:manualLayout>
                  <c:x val="7.5329039617618235E-3"/>
                  <c:y val="-1.9219084702440901E-2"/>
                </c:manualLayout>
              </c:layout>
              <c:showVal val="1"/>
            </c:dLbl>
            <c:dLbl>
              <c:idx val="3"/>
              <c:layout>
                <c:manualLayout>
                  <c:x val="1.0546065546466574E-2"/>
                  <c:y val="-2.6426241465856374E-2"/>
                </c:manualLayout>
              </c:layout>
              <c:showVal val="1"/>
            </c:dLbl>
            <c:dLbl>
              <c:idx val="4"/>
              <c:layout>
                <c:manualLayout>
                  <c:x val="1.5065807923523701E-2"/>
                  <c:y val="-3.6035783817076915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отчет 2022 г.</c:v>
                </c:pt>
                <c:pt idx="1">
                  <c:v>оценка 2023 г.</c:v>
                </c:pt>
                <c:pt idx="2">
                  <c:v>2024 г.</c:v>
                </c:pt>
                <c:pt idx="3">
                  <c:v>2025 г.</c:v>
                </c:pt>
                <c:pt idx="4">
                  <c:v>2026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9.6</c:v>
                </c:pt>
                <c:pt idx="1">
                  <c:v>9.6</c:v>
                </c:pt>
                <c:pt idx="2">
                  <c:v>10</c:v>
                </c:pt>
                <c:pt idx="3">
                  <c:v>10.1</c:v>
                </c:pt>
                <c:pt idx="4">
                  <c:v>10.200000000000001</c:v>
                </c:pt>
              </c:numCache>
            </c:numRef>
          </c:val>
        </c:ser>
        <c:shape val="cylinder"/>
        <c:axId val="67563904"/>
        <c:axId val="67565440"/>
        <c:axId val="0"/>
      </c:bar3DChart>
      <c:catAx>
        <c:axId val="6756390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67565440"/>
        <c:crosses val="autoZero"/>
        <c:auto val="1"/>
        <c:lblAlgn val="ctr"/>
        <c:lblOffset val="100"/>
      </c:catAx>
      <c:valAx>
        <c:axId val="67565440"/>
        <c:scaling>
          <c:orientation val="minMax"/>
        </c:scaling>
        <c:axPos val="l"/>
        <c:majorGridlines/>
        <c:numFmt formatCode="General" sourceLinked="1"/>
        <c:tickLblPos val="nextTo"/>
        <c:crossAx val="675639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659A2A"/>
            </a:solidFill>
            <a:ln>
              <a:solidFill>
                <a:schemeClr val="accent1">
                  <a:lumMod val="50000"/>
                </a:schemeClr>
              </a:solidFill>
            </a:ln>
          </c:spPr>
          <c:dLbls>
            <c:dLbl>
              <c:idx val="1"/>
              <c:layout>
                <c:manualLayout>
                  <c:x val="0"/>
                  <c:y val="1.5458828999789441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отчет 2022 г.</c:v>
                </c:pt>
                <c:pt idx="1">
                  <c:v>оценка 2023 г.</c:v>
                </c:pt>
                <c:pt idx="2">
                  <c:v>2024 г.</c:v>
                </c:pt>
                <c:pt idx="3">
                  <c:v>2025 г.</c:v>
                </c:pt>
                <c:pt idx="4">
                  <c:v>2026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737.4</c:v>
                </c:pt>
                <c:pt idx="1">
                  <c:v>541.20000000000005</c:v>
                </c:pt>
                <c:pt idx="2">
                  <c:v>602.6</c:v>
                </c:pt>
                <c:pt idx="3">
                  <c:v>520.4</c:v>
                </c:pt>
                <c:pt idx="4">
                  <c:v>527.1</c:v>
                </c:pt>
              </c:numCache>
            </c:numRef>
          </c:val>
        </c:ser>
        <c:axId val="71240704"/>
        <c:axId val="71242880"/>
      </c:barChart>
      <c:catAx>
        <c:axId val="71240704"/>
        <c:scaling>
          <c:orientation val="minMax"/>
        </c:scaling>
        <c:axPos val="b"/>
        <c:tickLblPos val="nextTo"/>
        <c:crossAx val="71242880"/>
        <c:crosses val="autoZero"/>
        <c:auto val="1"/>
        <c:lblAlgn val="ctr"/>
        <c:lblOffset val="100"/>
      </c:catAx>
      <c:valAx>
        <c:axId val="71242880"/>
        <c:scaling>
          <c:orientation val="minMax"/>
        </c:scaling>
        <c:axPos val="l"/>
        <c:majorGridlines/>
        <c:numFmt formatCode="General" sourceLinked="1"/>
        <c:tickLblPos val="nextTo"/>
        <c:crossAx val="712407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8.6169609690308416E-2"/>
          <c:y val="3.7077294685990532E-2"/>
          <c:w val="0.69880374210560314"/>
          <c:h val="0.8110224808855415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отгруженных товаров собственного производства, выполненных работ и услуг собственными силами по полному кругу организаций - производителей, всего по району, млн. руб.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1.2197402961615877E-2"/>
                  <c:y val="-1.9323671497584637E-2"/>
                </c:manualLayout>
              </c:layout>
              <c:showVal val="1"/>
            </c:dLbl>
            <c:dLbl>
              <c:idx val="1"/>
              <c:layout>
                <c:manualLayout>
                  <c:x val="1.2197402961615877E-2"/>
                  <c:y val="-2.4154589371980523E-2"/>
                </c:manualLayout>
              </c:layout>
              <c:showVal val="1"/>
            </c:dLbl>
            <c:dLbl>
              <c:idx val="2"/>
              <c:layout>
                <c:manualLayout>
                  <c:x val="1.2197402961615877E-2"/>
                  <c:y val="-1.2077294685990338E-2"/>
                </c:manualLayout>
              </c:layout>
              <c:showVal val="1"/>
            </c:dLbl>
            <c:dLbl>
              <c:idx val="3"/>
              <c:layout>
                <c:manualLayout>
                  <c:x val="1.2197402961615877E-2"/>
                  <c:y val="-1.6908212560386472E-2"/>
                </c:manualLayout>
              </c:layout>
              <c:showVal val="1"/>
            </c:dLbl>
            <c:dLbl>
              <c:idx val="4"/>
              <c:layout>
                <c:manualLayout>
                  <c:x val="1.2197402961615877E-2"/>
                  <c:y val="-1.690821256038647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отчет 2022 г.</c:v>
                </c:pt>
                <c:pt idx="1">
                  <c:v>оценка 2023 г.</c:v>
                </c:pt>
                <c:pt idx="2">
                  <c:v>2024 г.</c:v>
                </c:pt>
                <c:pt idx="3">
                  <c:v>2025 г.</c:v>
                </c:pt>
                <c:pt idx="4">
                  <c:v>2026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150</c:v>
                </c:pt>
                <c:pt idx="1">
                  <c:v>165.5</c:v>
                </c:pt>
                <c:pt idx="2">
                  <c:v>180.1</c:v>
                </c:pt>
                <c:pt idx="3">
                  <c:v>197.4</c:v>
                </c:pt>
                <c:pt idx="4">
                  <c:v>213.5</c:v>
                </c:pt>
              </c:numCache>
            </c:numRef>
          </c:val>
        </c:ser>
        <c:shape val="box"/>
        <c:axId val="71376256"/>
        <c:axId val="71382144"/>
        <c:axId val="0"/>
      </c:bar3DChart>
      <c:catAx>
        <c:axId val="71376256"/>
        <c:scaling>
          <c:orientation val="minMax"/>
        </c:scaling>
        <c:axPos val="b"/>
        <c:tickLblPos val="nextTo"/>
        <c:crossAx val="71382144"/>
        <c:crosses val="autoZero"/>
        <c:auto val="1"/>
        <c:lblAlgn val="ctr"/>
        <c:lblOffset val="100"/>
      </c:catAx>
      <c:valAx>
        <c:axId val="71382144"/>
        <c:scaling>
          <c:orientation val="minMax"/>
        </c:scaling>
        <c:axPos val="l"/>
        <c:majorGridlines/>
        <c:numFmt formatCode="General" sourceLinked="1"/>
        <c:tickLblPos val="nextTo"/>
        <c:crossAx val="71376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410740821754399"/>
          <c:y val="6.1376621400586001E-2"/>
          <c:w val="0.20674453956124514"/>
          <c:h val="0.7757972916428971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отчет 2022 г.</c:v>
                </c:pt>
                <c:pt idx="1">
                  <c:v>оценка 2023 г.</c:v>
                </c:pt>
                <c:pt idx="2">
                  <c:v>2024 г.</c:v>
                </c:pt>
                <c:pt idx="3">
                  <c:v>2025 г.</c:v>
                </c:pt>
                <c:pt idx="4">
                  <c:v>2026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118.2</c:v>
                </c:pt>
                <c:pt idx="1">
                  <c:v>134</c:v>
                </c:pt>
                <c:pt idx="2">
                  <c:v>143.5</c:v>
                </c:pt>
                <c:pt idx="3">
                  <c:v>152.9</c:v>
                </c:pt>
                <c:pt idx="4">
                  <c:v>163.19999999999999</c:v>
                </c:pt>
              </c:numCache>
            </c:numRef>
          </c:val>
        </c:ser>
        <c:overlap val="100"/>
        <c:axId val="73540736"/>
        <c:axId val="73542272"/>
      </c:barChart>
      <c:catAx>
        <c:axId val="7354073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73542272"/>
        <c:crosses val="autoZero"/>
        <c:auto val="1"/>
        <c:lblAlgn val="ctr"/>
        <c:lblOffset val="100"/>
      </c:catAx>
      <c:valAx>
        <c:axId val="73542272"/>
        <c:scaling>
          <c:orientation val="minMax"/>
        </c:scaling>
        <c:axPos val="l"/>
        <c:majorGridlines/>
        <c:numFmt formatCode="General" sourceLinked="1"/>
        <c:tickLblPos val="nextTo"/>
        <c:crossAx val="735407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perspective val="0"/>
    </c:view3D>
    <c:plotArea>
      <c:layout>
        <c:manualLayout>
          <c:layoutTarget val="inner"/>
          <c:xMode val="edge"/>
          <c:yMode val="edge"/>
          <c:x val="1.3201320132013339E-2"/>
          <c:y val="0.27360308285163776"/>
          <c:w val="0.83938393839383962"/>
          <c:h val="0.5818882466281326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9753">
              <a:solidFill>
                <a:schemeClr val="tx1"/>
              </a:solidFill>
              <a:prstDash val="solid"/>
            </a:ln>
          </c:spPr>
          <c:explosion val="39"/>
          <c:dPt>
            <c:idx val="1"/>
            <c:spPr>
              <a:solidFill>
                <a:schemeClr val="accent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accent3">
                  <a:lumMod val="40000"/>
                  <a:lumOff val="60000"/>
                </a:schemeClr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Общегосударственные вопросы
63 </a:t>
                    </a:r>
                    <a:r>
                      <a:rPr lang="ru-RU" smtClean="0"/>
                      <a:t>704,4 </a:t>
                    </a:r>
                    <a:r>
                      <a:rPr lang="ru-RU" sz="1461" b="1" i="0" u="none" strike="noStrike" baseline="0" smtClean="0"/>
                      <a:t>т.р.</a:t>
                    </a:r>
                    <a:r>
                      <a:rPr lang="ru-RU"/>
                      <a:t>
14%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Национальная оборона 
1 </a:t>
                    </a:r>
                    <a:r>
                      <a:rPr lang="ru-RU" smtClean="0"/>
                      <a:t>864,4 </a:t>
                    </a:r>
                    <a:r>
                      <a:rPr lang="ru-RU" sz="1461" b="1" i="0" u="none" strike="noStrike" baseline="0" smtClean="0"/>
                      <a:t>т.р.</a:t>
                    </a:r>
                    <a:r>
                      <a:rPr lang="ru-RU"/>
                      <a:t>
1%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Национальная экономика
47 </a:t>
                    </a:r>
                    <a:r>
                      <a:rPr lang="ru-RU" smtClean="0"/>
                      <a:t>205,6 </a:t>
                    </a:r>
                    <a:r>
                      <a:rPr lang="ru-RU" sz="1461" b="1" i="0" u="none" strike="noStrike" baseline="0" smtClean="0"/>
                      <a:t>т.р.</a:t>
                    </a:r>
                    <a:r>
                      <a:rPr lang="ru-RU"/>
                      <a:t>
10%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ЖКХ
58 </a:t>
                    </a:r>
                    <a:r>
                      <a:rPr lang="ru-RU" smtClean="0"/>
                      <a:t>199,4 </a:t>
                    </a:r>
                    <a:r>
                      <a:rPr lang="ru-RU" sz="1461" b="1" i="0" u="none" strike="noStrike" baseline="0" smtClean="0"/>
                      <a:t>т.р.</a:t>
                    </a:r>
                    <a:r>
                      <a:rPr lang="ru-RU"/>
                      <a:t>
13%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Охрана окружающей среды
</a:t>
                    </a:r>
                    <a:r>
                      <a:rPr lang="ru-RU" smtClean="0"/>
                      <a:t>50 </a:t>
                    </a:r>
                    <a:r>
                      <a:rPr lang="ru-RU" sz="1461" b="1" i="0" u="none" strike="noStrike" baseline="0" smtClean="0"/>
                      <a:t>т.р.</a:t>
                    </a:r>
                    <a:r>
                      <a:rPr lang="ru-RU"/>
                      <a:t>
0,01%</a:t>
                    </a:r>
                  </a:p>
                </c:rich>
              </c:tx>
              <c:numFmt formatCode="0.00%" sourceLinked="0"/>
              <c:spPr/>
              <c:showVal val="1"/>
              <c:showCatName val="1"/>
              <c:showPercent val="1"/>
            </c:dLbl>
            <c:dLbl>
              <c:idx val="5"/>
              <c:layout>
                <c:manualLayout>
                  <c:x val="0.14610273261633541"/>
                  <c:y val="-0.1793758826829698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Образование</a:t>
                    </a:r>
                    <a:r>
                      <a:rPr lang="ru-RU" dirty="0"/>
                      <a:t>
249 </a:t>
                    </a:r>
                    <a:r>
                      <a:rPr lang="ru-RU" dirty="0" smtClean="0"/>
                      <a:t>238,8 </a:t>
                    </a:r>
                    <a:r>
                      <a:rPr lang="ru-RU" sz="1461" b="1" i="0" u="none" strike="noStrike" baseline="0" dirty="0" smtClean="0"/>
                      <a:t>т.р.</a:t>
                    </a:r>
                    <a:r>
                      <a:rPr lang="ru-RU" dirty="0"/>
                      <a:t>
55%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6"/>
              <c:layout>
                <c:manualLayout>
                  <c:x val="-0.14220943297027663"/>
                  <c:y val="1.031167172899456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Культура</a:t>
                    </a:r>
                    <a:r>
                      <a:rPr lang="ru-RU" dirty="0"/>
                      <a:t>
10 </a:t>
                    </a:r>
                    <a:r>
                      <a:rPr lang="ru-RU" dirty="0" smtClean="0"/>
                      <a:t>966,2 т.р.</a:t>
                    </a:r>
                    <a:r>
                      <a:rPr lang="ru-RU" dirty="0"/>
                      <a:t>
2%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/>
                      <a:t>Социальная политика 
18 </a:t>
                    </a:r>
                    <a:r>
                      <a:rPr lang="ru-RU" dirty="0" smtClean="0"/>
                      <a:t>873,3 </a:t>
                    </a:r>
                    <a:r>
                      <a:rPr lang="ru-RU" sz="1461" b="1" i="0" u="none" strike="noStrike" baseline="0" dirty="0" smtClean="0"/>
                      <a:t>т.р.</a:t>
                    </a:r>
                    <a:r>
                      <a:rPr lang="ru-RU" dirty="0"/>
                      <a:t>
4%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8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/>
                      <a:t>Физическая культура и спорт</a:t>
                    </a:r>
                    <a:r>
                      <a:rPr lang="ru-RU"/>
                      <a:t>
</a:t>
                    </a:r>
                    <a:r>
                      <a:rPr lang="ru-RU" smtClean="0"/>
                      <a:t>33,0 </a:t>
                    </a:r>
                    <a:r>
                      <a:rPr lang="ru-RU" sz="1461" b="1" i="0" u="none" strike="noStrike" baseline="0" smtClean="0"/>
                      <a:t>т.р.</a:t>
                    </a:r>
                    <a:r>
                      <a:rPr lang="ru-RU" dirty="0"/>
                      <a:t>
0,01%</a:t>
                    </a:r>
                  </a:p>
                </c:rich>
              </c:tx>
              <c:numFmt formatCode="0.00%" sourceLinked="0"/>
              <c:spPr/>
              <c:showVal val="1"/>
              <c:showCatName val="1"/>
              <c:showPercent val="1"/>
            </c:dLbl>
            <c:dLbl>
              <c:idx val="9"/>
              <c:layout>
                <c:manualLayout>
                  <c:x val="0.16160846822688318"/>
                  <c:y val="-0.1499231944901237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Межбюджетные трансферты
6 </a:t>
                    </a:r>
                    <a:r>
                      <a:rPr lang="ru-RU" dirty="0" smtClean="0"/>
                      <a:t>033,2 </a:t>
                    </a:r>
                    <a:r>
                      <a:rPr lang="ru-RU" sz="1461" b="1" i="0" u="none" strike="noStrike" baseline="0" dirty="0" smtClean="0"/>
                      <a:t>т.р.</a:t>
                    </a:r>
                    <a:r>
                      <a:rPr lang="ru-RU" dirty="0"/>
                      <a:t>
1%</a:t>
                    </a:r>
                  </a:p>
                </c:rich>
              </c:tx>
              <c:showVal val="1"/>
              <c:showCatName val="1"/>
              <c:showPercent val="1"/>
            </c:dLbl>
            <c:showVal val="1"/>
            <c:showCatName val="1"/>
            <c:showPercent val="1"/>
            <c:showLeaderLines val="1"/>
          </c:dLbls>
          <c:cat>
            <c:strRef>
              <c:f>Sheet1!$B$1:$L$1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Sheet1!$B$2:$L$2</c:f>
              <c:numCache>
                <c:formatCode>#,##0.0</c:formatCode>
                <c:ptCount val="10"/>
                <c:pt idx="0">
                  <c:v>63704.4</c:v>
                </c:pt>
                <c:pt idx="1">
                  <c:v>1864.4</c:v>
                </c:pt>
                <c:pt idx="2">
                  <c:v>47205.599999999999</c:v>
                </c:pt>
                <c:pt idx="3">
                  <c:v>58199.4</c:v>
                </c:pt>
                <c:pt idx="4" formatCode="General">
                  <c:v>50</c:v>
                </c:pt>
                <c:pt idx="5">
                  <c:v>249238.8</c:v>
                </c:pt>
                <c:pt idx="6">
                  <c:v>10966.2</c:v>
                </c:pt>
                <c:pt idx="7">
                  <c:v>18873.3</c:v>
                </c:pt>
                <c:pt idx="8">
                  <c:v>33</c:v>
                </c:pt>
                <c:pt idx="9">
                  <c:v>6033.2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9753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19504">
                <a:noFill/>
              </a:ln>
            </c:spPr>
            <c:txPr>
              <a:bodyPr/>
              <a:lstStyle/>
              <a:p>
                <a:pPr>
                  <a:defRPr sz="144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Sheet1!$B$1:$L$1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Sheet1!$B$3:$L$3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9753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19504">
                <a:noFill/>
              </a:ln>
            </c:spPr>
            <c:txPr>
              <a:bodyPr/>
              <a:lstStyle/>
              <a:p>
                <a:pPr>
                  <a:defRPr sz="144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Sheet1!$B$1:$L$1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Sheet1!$B$4:$L$4</c:f>
              <c:numCache>
                <c:formatCode>General</c:formatCode>
                <c:ptCount val="10"/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chemeClr val="folHlink"/>
            </a:solidFill>
            <a:ln w="9753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19504">
                <a:noFill/>
              </a:ln>
            </c:spPr>
            <c:txPr>
              <a:bodyPr/>
              <a:lstStyle/>
              <a:p>
                <a:pPr>
                  <a:defRPr sz="144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Sheet1!$B$1:$L$1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Sheet1!$B$5:$L$5</c:f>
              <c:numCache>
                <c:formatCode>General</c:formatCode>
                <c:ptCount val="10"/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spPr>
            <a:solidFill>
              <a:schemeClr val="bg2"/>
            </a:solidFill>
            <a:ln w="9753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19504">
                <a:noFill/>
              </a:ln>
            </c:spPr>
            <c:txPr>
              <a:bodyPr/>
              <a:lstStyle/>
              <a:p>
                <a:pPr>
                  <a:defRPr sz="144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Sheet1!$B$1:$L$1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Sheet1!$B$6:$L$6</c:f>
              <c:numCache>
                <c:formatCode>General</c:formatCode>
                <c:ptCount val="10"/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</c:strCache>
            </c:strRef>
          </c:tx>
          <c:spPr>
            <a:solidFill>
              <a:schemeClr val="tx2"/>
            </a:solidFill>
            <a:ln w="9753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19504">
                <a:noFill/>
              </a:ln>
            </c:spPr>
            <c:txPr>
              <a:bodyPr/>
              <a:lstStyle/>
              <a:p>
                <a:pPr>
                  <a:defRPr sz="144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Sheet1!$B$1:$L$1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Sheet1!$B$7:$L$7</c:f>
              <c:numCache>
                <c:formatCode>General</c:formatCode>
                <c:ptCount val="10"/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</c:strCache>
            </c:strRef>
          </c:tx>
          <c:spPr>
            <a:solidFill>
              <a:srgbClr val="0066CC"/>
            </a:solidFill>
            <a:ln w="9753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19504">
                <a:noFill/>
              </a:ln>
            </c:spPr>
            <c:txPr>
              <a:bodyPr/>
              <a:lstStyle/>
              <a:p>
                <a:pPr>
                  <a:defRPr sz="144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Sheet1!$B$1:$L$1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Sheet1!$B$8:$L$8</c:f>
              <c:numCache>
                <c:formatCode>General</c:formatCode>
                <c:ptCount val="10"/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</c:strCache>
            </c:strRef>
          </c:tx>
          <c:spPr>
            <a:solidFill>
              <a:srgbClr val="CCCCFF"/>
            </a:solidFill>
            <a:ln w="9753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19504">
                <a:noFill/>
              </a:ln>
            </c:spPr>
            <c:txPr>
              <a:bodyPr/>
              <a:lstStyle/>
              <a:p>
                <a:pPr>
                  <a:defRPr sz="144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Sheet1!$B$1:$L$1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Sheet1!$B$9:$L$9</c:f>
              <c:numCache>
                <c:formatCode>General</c:formatCode>
                <c:ptCount val="10"/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</c:strCache>
            </c:strRef>
          </c:tx>
          <c:spPr>
            <a:solidFill>
              <a:srgbClr val="FF0000"/>
            </a:solidFill>
            <a:ln w="9753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19504">
                <a:noFill/>
              </a:ln>
            </c:spPr>
            <c:txPr>
              <a:bodyPr/>
              <a:lstStyle/>
              <a:p>
                <a:pPr>
                  <a:defRPr sz="144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Sheet1!$B$1:$L$1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Sheet1!$B$10:$L$10</c:f>
              <c:numCache>
                <c:formatCode>General</c:formatCode>
                <c:ptCount val="10"/>
              </c:numCache>
            </c:numRef>
          </c:val>
        </c:ser>
        <c:ser>
          <c:idx val="9"/>
          <c:order val="9"/>
          <c:tx>
            <c:strRef>
              <c:f>Sheet1!$A$11</c:f>
              <c:strCache>
                <c:ptCount val="1"/>
              </c:strCache>
            </c:strRef>
          </c:tx>
          <c:spPr>
            <a:solidFill>
              <a:srgbClr val="FFFF00"/>
            </a:solidFill>
            <a:ln w="9753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9753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19504">
                <a:noFill/>
              </a:ln>
            </c:spPr>
            <c:txPr>
              <a:bodyPr/>
              <a:lstStyle/>
              <a:p>
                <a:pPr>
                  <a:defRPr sz="144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Sheet1!$B$1:$L$1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Sheet1!$B$11:$L$11</c:f>
              <c:numCache>
                <c:formatCode>General</c:formatCode>
                <c:ptCount val="10"/>
              </c:numCache>
            </c:numRef>
          </c:val>
        </c:ser>
        <c:dLbls>
          <c:showCatName val="1"/>
          <c:showPercent val="1"/>
        </c:dLbls>
      </c:pie3DChart>
      <c:spPr>
        <a:noFill/>
        <a:ln w="25391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46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perspective val="0"/>
    </c:view3D>
    <c:plotArea>
      <c:layout>
        <c:manualLayout>
          <c:layoutTarget val="inner"/>
          <c:xMode val="edge"/>
          <c:yMode val="edge"/>
          <c:x val="1.3201320132013339E-2"/>
          <c:y val="0.27360308285163776"/>
          <c:w val="0.83938393839383962"/>
          <c:h val="0.5818882466281326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1197">
              <a:solidFill>
                <a:schemeClr val="tx1"/>
              </a:solidFill>
              <a:prstDash val="solid"/>
            </a:ln>
          </c:spPr>
          <c:explosion val="39"/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accent3">
                  <a:lumMod val="40000"/>
                  <a:lumOff val="60000"/>
                </a:schemeClr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10341522117779153"/>
                  <c:y val="-0.1787305753298967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Общегосударственные </a:t>
                    </a:r>
                    <a:r>
                      <a:rPr lang="ru-RU" sz="1400" dirty="0"/>
                      <a:t>вопросы
51 </a:t>
                    </a:r>
                    <a:r>
                      <a:rPr lang="ru-RU" sz="1400" dirty="0" smtClean="0"/>
                      <a:t>149,7 </a:t>
                    </a:r>
                    <a:r>
                      <a:rPr lang="ru-RU" sz="1400" b="1" i="0" u="none" strike="noStrike" baseline="0" dirty="0" smtClean="0"/>
                      <a:t>т.р.</a:t>
                    </a:r>
                    <a:r>
                      <a:rPr lang="ru-RU" sz="1400" dirty="0"/>
                      <a:t>
11%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0.12872078193150902"/>
                  <c:y val="-0.12460513272859659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 dirty="0"/>
                      <a:t>Национальная оборона 
2 </a:t>
                    </a:r>
                    <a:r>
                      <a:rPr lang="ru-RU" sz="1400" dirty="0" smtClean="0"/>
                      <a:t>054,9 </a:t>
                    </a:r>
                    <a:r>
                      <a:rPr lang="ru-RU" sz="1400" b="1" i="0" u="none" strike="noStrike" baseline="0" dirty="0" smtClean="0"/>
                      <a:t>т.р.</a:t>
                    </a:r>
                    <a:r>
                      <a:rPr lang="ru-RU" sz="1400" dirty="0"/>
                      <a:t>
0,45%</a:t>
                    </a:r>
                  </a:p>
                </c:rich>
              </c:tx>
              <c:numFmt formatCode="0.00%" sourceLinked="0"/>
              <c:spPr/>
              <c:showVal val="1"/>
              <c:showCatName val="1"/>
              <c:showPercent val="1"/>
            </c:dLbl>
            <c:dLbl>
              <c:idx val="2"/>
              <c:layout>
                <c:manualLayout>
                  <c:x val="5.5250313089291632E-2"/>
                  <c:y val="4.7018811593461794E-2"/>
                </c:manualLayout>
              </c:layout>
              <c:showVal val="1"/>
              <c:showCatName val="1"/>
              <c:showPercent val="1"/>
            </c:dLbl>
            <c:dLbl>
              <c:idx val="3"/>
              <c:layout>
                <c:manualLayout>
                  <c:x val="-3.2871640587888329E-2"/>
                  <c:y val="0.20725602032023141"/>
                </c:manualLayout>
              </c:layout>
              <c:showVal val="1"/>
              <c:showCatName val="1"/>
              <c:showPercent val="1"/>
            </c:dLbl>
            <c:dLbl>
              <c:idx val="4"/>
              <c:layout>
                <c:manualLayout>
                  <c:x val="-0.15160062761807377"/>
                  <c:y val="5.8231595615599055E-2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1400"/>
                  </a:pPr>
                  <a:endParaRPr lang="ru-RU"/>
                </a:p>
              </c:txPr>
              <c:showVal val="1"/>
              <c:showCatName val="1"/>
              <c:showPercent val="1"/>
            </c:dLbl>
            <c:dLbl>
              <c:idx val="5"/>
              <c:layout>
                <c:manualLayout>
                  <c:x val="0.10484095063985358"/>
                  <c:y val="-0.16832222401192426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Образование
226 </a:t>
                    </a:r>
                    <a:r>
                      <a:rPr lang="ru-RU" sz="1400" dirty="0" smtClean="0"/>
                      <a:t>591,8 </a:t>
                    </a:r>
                    <a:r>
                      <a:rPr lang="ru-RU" sz="1400" b="1" i="0" u="none" strike="noStrike" baseline="0" dirty="0" smtClean="0"/>
                      <a:t>т.р.</a:t>
                    </a:r>
                    <a:r>
                      <a:rPr lang="ru-RU" sz="1400" dirty="0"/>
                      <a:t>
50%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6"/>
              <c:layout>
                <c:manualLayout>
                  <c:x val="-8.8073759518634193E-2"/>
                  <c:y val="5.8754010265009274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Культура
10 </a:t>
                    </a:r>
                    <a:r>
                      <a:rPr lang="ru-RU" sz="1400" dirty="0" smtClean="0"/>
                      <a:t>786,7 </a:t>
                    </a:r>
                    <a:r>
                      <a:rPr lang="ru-RU" sz="1400" b="1" i="0" u="none" strike="noStrike" baseline="0" dirty="0" smtClean="0"/>
                      <a:t>т.р.</a:t>
                    </a:r>
                    <a:r>
                      <a:rPr lang="ru-RU" sz="1400" dirty="0"/>
                      <a:t>
2%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7"/>
              <c:layout>
                <c:manualLayout>
                  <c:x val="-0.13026524061091999"/>
                  <c:y val="-9.0435967063427047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Социальная </a:t>
                    </a:r>
                    <a:r>
                      <a:rPr lang="ru-RU" sz="1400" dirty="0"/>
                      <a:t>политика 
25 </a:t>
                    </a:r>
                    <a:r>
                      <a:rPr lang="ru-RU" sz="1400" dirty="0" smtClean="0"/>
                      <a:t>662,5 </a:t>
                    </a:r>
                    <a:r>
                      <a:rPr lang="ru-RU" sz="1400" b="1" i="0" u="none" strike="noStrike" baseline="0" dirty="0" smtClean="0"/>
                      <a:t>т.р.</a:t>
                    </a:r>
                    <a:r>
                      <a:rPr lang="ru-RU" sz="1400" dirty="0"/>
                      <a:t>
6%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8"/>
              <c:layout/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/>
                      <a:t>Физическая культура и спорт
</a:t>
                    </a:r>
                    <a:r>
                      <a:rPr lang="ru-RU" sz="1400" smtClean="0"/>
                      <a:t>34,2 </a:t>
                    </a:r>
                    <a:r>
                      <a:rPr lang="ru-RU" sz="1400" b="1" i="0" u="none" strike="noStrike" baseline="0" smtClean="0"/>
                      <a:t>т.р.</a:t>
                    </a:r>
                    <a:r>
                      <a:rPr lang="ru-RU" sz="1400"/>
                      <a:t>
0,01%</a:t>
                    </a:r>
                  </a:p>
                </c:rich>
              </c:tx>
              <c:numFmt formatCode="0.00%" sourceLinked="0"/>
              <c:spPr/>
              <c:showVal val="1"/>
              <c:showCatName val="1"/>
              <c:showPercent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sz="1400"/>
                      <a:t>Условно утвержденные
4 </a:t>
                    </a:r>
                    <a:r>
                      <a:rPr lang="ru-RU" sz="1400" smtClean="0"/>
                      <a:t>187,0 </a:t>
                    </a:r>
                    <a:r>
                      <a:rPr lang="ru-RU" sz="1400" b="1" i="0" u="none" strike="noStrike" baseline="0" smtClean="0"/>
                      <a:t>т.р.</a:t>
                    </a:r>
                    <a:r>
                      <a:rPr lang="ru-RU" sz="1400"/>
                      <a:t>
1%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0"/>
              <c:layout>
                <c:manualLayout>
                  <c:x val="0.1884936302523437"/>
                  <c:y val="-0.10368521633733764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Межбюджетные </a:t>
                    </a:r>
                    <a:r>
                      <a:rPr lang="ru-RU" sz="1400" dirty="0"/>
                      <a:t>трансферты
6 </a:t>
                    </a:r>
                    <a:r>
                      <a:rPr lang="ru-RU" sz="1400" dirty="0" smtClean="0"/>
                      <a:t>033,2 </a:t>
                    </a:r>
                    <a:r>
                      <a:rPr lang="ru-RU" sz="1400" b="1" i="0" u="none" strike="noStrike" baseline="0" dirty="0" smtClean="0"/>
                      <a:t>т.р.</a:t>
                    </a:r>
                    <a:r>
                      <a:rPr lang="ru-RU" sz="1400" dirty="0"/>
                      <a:t>
1%</a:t>
                    </a:r>
                  </a:p>
                </c:rich>
              </c:tx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Sheet1!$B$2:$M$2</c:f>
              <c:numCache>
                <c:formatCode>#,##0.0</c:formatCode>
                <c:ptCount val="11"/>
                <c:pt idx="0">
                  <c:v>51149.7</c:v>
                </c:pt>
                <c:pt idx="1">
                  <c:v>2054.9</c:v>
                </c:pt>
                <c:pt idx="2">
                  <c:v>34571.1</c:v>
                </c:pt>
                <c:pt idx="3">
                  <c:v>96458</c:v>
                </c:pt>
                <c:pt idx="4" formatCode="General">
                  <c:v>150</c:v>
                </c:pt>
                <c:pt idx="5">
                  <c:v>226591.8</c:v>
                </c:pt>
                <c:pt idx="6">
                  <c:v>10786.7</c:v>
                </c:pt>
                <c:pt idx="7">
                  <c:v>25662.5</c:v>
                </c:pt>
                <c:pt idx="8">
                  <c:v>34.200000000000003</c:v>
                </c:pt>
                <c:pt idx="9">
                  <c:v>4187</c:v>
                </c:pt>
                <c:pt idx="10">
                  <c:v>6033.2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1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Sheet1!$B$4:$M$4</c:f>
              <c:numCache>
                <c:formatCode>General</c:formatCode>
                <c:ptCount val="11"/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chemeClr val="folHlink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Sheet1!$B$5:$M$5</c:f>
              <c:numCache>
                <c:formatCode>General</c:formatCode>
                <c:ptCount val="11"/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spPr>
            <a:solidFill>
              <a:schemeClr val="bg2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Sheet1!$B$6:$M$6</c:f>
              <c:numCache>
                <c:formatCode>General</c:formatCode>
                <c:ptCount val="11"/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</c:strCache>
            </c:strRef>
          </c:tx>
          <c:spPr>
            <a:solidFill>
              <a:schemeClr val="tx2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Sheet1!$B$7:$M$7</c:f>
              <c:numCache>
                <c:formatCode>General</c:formatCode>
                <c:ptCount val="11"/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</c:strCache>
            </c:strRef>
          </c:tx>
          <c:spPr>
            <a:solidFill>
              <a:srgbClr val="0066CC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Sheet1!$B$8:$M$8</c:f>
              <c:numCache>
                <c:formatCode>General</c:formatCode>
                <c:ptCount val="11"/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</c:strCache>
            </c:strRef>
          </c:tx>
          <c:spPr>
            <a:solidFill>
              <a:srgbClr val="CCCCFF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Sheet1!$B$9:$M$9</c:f>
              <c:numCache>
                <c:formatCode>General</c:formatCode>
                <c:ptCount val="11"/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</c:strCache>
            </c:strRef>
          </c:tx>
          <c:spPr>
            <a:solidFill>
              <a:srgbClr val="FF0000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Sheet1!$B$10:$M$10</c:f>
              <c:numCache>
                <c:formatCode>General</c:formatCode>
                <c:ptCount val="11"/>
              </c:numCache>
            </c:numRef>
          </c:val>
        </c:ser>
        <c:ser>
          <c:idx val="9"/>
          <c:order val="9"/>
          <c:tx>
            <c:strRef>
              <c:f>Sheet1!$A$11</c:f>
              <c:strCache>
                <c:ptCount val="1"/>
              </c:strCache>
            </c:strRef>
          </c:tx>
          <c:spPr>
            <a:solidFill>
              <a:srgbClr val="FFFF00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Sheet1!$B$11:$M$11</c:f>
              <c:numCache>
                <c:formatCode>General</c:formatCode>
                <c:ptCount val="11"/>
              </c:numCache>
            </c:numRef>
          </c:val>
        </c:ser>
        <c:dLbls>
          <c:showCatName val="1"/>
          <c:showPercent val="1"/>
        </c:dLbls>
      </c:pie3DChart>
      <c:spPr>
        <a:noFill/>
        <a:ln w="25389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67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perspective val="0"/>
    </c:view3D>
    <c:plotArea>
      <c:layout>
        <c:manualLayout>
          <c:layoutTarget val="inner"/>
          <c:xMode val="edge"/>
          <c:yMode val="edge"/>
          <c:x val="3.075155824900316E-2"/>
          <c:y val="0.30441786602108001"/>
          <c:w val="0.83938393839383962"/>
          <c:h val="0.5818882466281326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1197">
              <a:solidFill>
                <a:schemeClr val="tx1"/>
              </a:solidFill>
              <a:prstDash val="solid"/>
            </a:ln>
          </c:spPr>
          <c:explosion val="39"/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accent3">
                  <a:lumMod val="40000"/>
                  <a:lumOff val="60000"/>
                </a:schemeClr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6.3951978580373964E-3"/>
                  <c:y val="-0.1989882812259405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вопросы
50 </a:t>
                    </a:r>
                    <a:r>
                      <a:rPr lang="ru-RU" dirty="0" smtClean="0"/>
                      <a:t>762,0 </a:t>
                    </a:r>
                    <a:r>
                      <a:rPr lang="ru-RU" sz="1600" b="1" i="0" u="none" strike="noStrike" baseline="0" dirty="0" smtClean="0"/>
                      <a:t>т.р.</a:t>
                    </a:r>
                    <a:r>
                      <a:rPr lang="ru-RU" dirty="0"/>
                      <a:t>
13%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5.0011429558508139E-2"/>
                  <c:y val="-0.1923213818772697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оборона 
2 </a:t>
                    </a:r>
                    <a:r>
                      <a:rPr lang="ru-RU" dirty="0" smtClean="0"/>
                      <a:t>248,7 </a:t>
                    </a:r>
                    <a:r>
                      <a:rPr lang="ru-RU" sz="1600" b="1" i="0" u="none" strike="noStrike" baseline="0" dirty="0" smtClean="0"/>
                      <a:t>т.р.</a:t>
                    </a:r>
                    <a:r>
                      <a:rPr lang="ru-RU" dirty="0"/>
                      <a:t>
1%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>
                <c:manualLayout>
                  <c:x val="-2.8150685917459594E-4"/>
                  <c:y val="-3.4395564010912663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Национальная экономика
35 </a:t>
                    </a:r>
                    <a:r>
                      <a:rPr lang="ru-RU" smtClean="0"/>
                      <a:t>313,5 </a:t>
                    </a:r>
                    <a:r>
                      <a:rPr lang="ru-RU" sz="1600" b="1" i="0" u="none" strike="noStrike" baseline="0" smtClean="0"/>
                      <a:t>т.р.</a:t>
                    </a:r>
                    <a:r>
                      <a:rPr lang="ru-RU"/>
                      <a:t>
9%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/>
                      <a:t>ЖКХ
</a:t>
                    </a:r>
                    <a:r>
                      <a:rPr lang="ru-RU"/>
                      <a:t>10 </a:t>
                    </a:r>
                    <a:r>
                      <a:rPr lang="ru-RU" smtClean="0"/>
                      <a:t>791,0 </a:t>
                    </a:r>
                    <a:r>
                      <a:rPr lang="ru-RU" sz="1600" b="1" i="0" u="none" strike="noStrike" baseline="0" smtClean="0"/>
                      <a:t>т.р.</a:t>
                    </a:r>
                    <a:r>
                      <a:rPr lang="ru-RU" dirty="0"/>
                      <a:t>
3%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>
                <c:manualLayout>
                  <c:x val="-0.10980621572212072"/>
                  <c:y val="0.18358666119926223"/>
                </c:manualLayout>
              </c:layout>
              <c:tx>
                <c:rich>
                  <a:bodyPr/>
                  <a:lstStyle/>
                  <a:p>
                    <a:pPr>
                      <a:defRPr sz="1600"/>
                    </a:pPr>
                    <a:r>
                      <a:rPr lang="ru-RU" sz="1600" dirty="0" smtClean="0"/>
                      <a:t> Охрана </a:t>
                    </a:r>
                    <a:r>
                      <a:rPr lang="ru-RU" sz="1600" dirty="0"/>
                      <a:t>окружающей среды
</a:t>
                    </a:r>
                    <a:r>
                      <a:rPr lang="ru-RU" sz="1600" dirty="0" smtClean="0"/>
                      <a:t>300 </a:t>
                    </a:r>
                    <a:r>
                      <a:rPr lang="ru-RU" sz="1600" b="1" i="0" u="none" strike="noStrike" baseline="0" dirty="0" smtClean="0"/>
                      <a:t>т.р.</a:t>
                    </a:r>
                    <a:r>
                      <a:rPr lang="ru-RU" sz="1600" dirty="0"/>
                      <a:t>
0,1%</a:t>
                    </a:r>
                  </a:p>
                </c:rich>
              </c:tx>
              <c:numFmt formatCode="0.0%" sourceLinked="0"/>
              <c:spPr/>
              <c:showVal val="1"/>
              <c:showCatName val="1"/>
              <c:showPercent val="1"/>
            </c:dLbl>
            <c:dLbl>
              <c:idx val="5"/>
              <c:layout>
                <c:manualLayout>
                  <c:x val="7.1456620938836465E-2"/>
                  <c:y val="-0.1900394806612333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Образование</a:t>
                    </a:r>
                    <a:r>
                      <a:rPr lang="ru-RU" dirty="0"/>
                      <a:t>
232 </a:t>
                    </a:r>
                    <a:r>
                      <a:rPr lang="ru-RU" dirty="0" smtClean="0"/>
                      <a:t>941,3 </a:t>
                    </a:r>
                    <a:r>
                      <a:rPr lang="ru-RU" sz="1600" b="1" i="0" u="none" strike="noStrike" baseline="0" dirty="0" smtClean="0"/>
                      <a:t>т.р.</a:t>
                    </a:r>
                    <a:r>
                      <a:rPr lang="ru-RU" dirty="0"/>
                      <a:t>
61%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6"/>
              <c:layout>
                <c:manualLayout>
                  <c:x val="-4.1034706127913184E-2"/>
                  <c:y val="0.1441791641477595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Культура</a:t>
                    </a:r>
                    <a:r>
                      <a:rPr lang="ru-RU" dirty="0"/>
                      <a:t>
10 </a:t>
                    </a:r>
                    <a:r>
                      <a:rPr lang="ru-RU" dirty="0" smtClean="0"/>
                      <a:t>586,7 </a:t>
                    </a:r>
                    <a:r>
                      <a:rPr lang="ru-RU" sz="1600" b="1" i="0" u="none" strike="noStrike" baseline="0" dirty="0" smtClean="0"/>
                      <a:t>т.р.</a:t>
                    </a:r>
                    <a:r>
                      <a:rPr lang="ru-RU" dirty="0"/>
                      <a:t>
3%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7"/>
              <c:layout>
                <c:manualLayout>
                  <c:x val="-0.10646337215160748"/>
                  <c:y val="1.04691970399116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 
25 </a:t>
                    </a:r>
                    <a:r>
                      <a:rPr lang="ru-RU" dirty="0" smtClean="0"/>
                      <a:t>745,8 </a:t>
                    </a:r>
                    <a:r>
                      <a:rPr lang="ru-RU" sz="1600" b="1" i="0" u="none" strike="noStrike" baseline="0" dirty="0" smtClean="0"/>
                      <a:t>т.р.</a:t>
                    </a:r>
                    <a:r>
                      <a:rPr lang="ru-RU" dirty="0"/>
                      <a:t>
7%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8"/>
              <c:layout>
                <c:manualLayout>
                  <c:x val="-8.8921043918870332E-2"/>
                  <c:y val="-0.14242005086777021"/>
                </c:manualLayout>
              </c:layout>
              <c:tx>
                <c:rich>
                  <a:bodyPr/>
                  <a:lstStyle/>
                  <a:p>
                    <a:pPr>
                      <a:defRPr sz="1600"/>
                    </a:pPr>
                    <a:r>
                      <a:rPr lang="ru-RU" sz="1600" dirty="0"/>
                      <a:t>Физическая культура и спорт
</a:t>
                    </a:r>
                    <a:r>
                      <a:rPr lang="ru-RU" sz="1600" dirty="0" smtClean="0"/>
                      <a:t>35,4 </a:t>
                    </a:r>
                    <a:r>
                      <a:rPr lang="ru-RU" sz="1600" b="1" i="0" u="none" strike="noStrike" baseline="0" dirty="0" smtClean="0"/>
                      <a:t>т.р.</a:t>
                    </a:r>
                    <a:r>
                      <a:rPr lang="ru-RU" sz="1600" dirty="0"/>
                      <a:t>
0,01%</a:t>
                    </a:r>
                  </a:p>
                </c:rich>
              </c:tx>
              <c:numFmt formatCode="0.00%" sourceLinked="0"/>
              <c:spPr/>
              <c:showVal val="1"/>
              <c:showCatName val="1"/>
              <c:showPercent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/>
                      <a:t>Условно утвержденные
8 </a:t>
                    </a:r>
                    <a:r>
                      <a:rPr lang="ru-RU" smtClean="0"/>
                      <a:t>588,0 т.р.</a:t>
                    </a:r>
                    <a:r>
                      <a:rPr lang="ru-RU"/>
                      <a:t>
2%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0"/>
              <c:layout>
                <c:manualLayout>
                  <c:x val="0.11928209705048298"/>
                  <c:y val="-0.1681829880960757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Межбюджетные </a:t>
                    </a:r>
                    <a:r>
                      <a:rPr lang="ru-RU" dirty="0"/>
                      <a:t>трансферты
6 </a:t>
                    </a:r>
                    <a:r>
                      <a:rPr lang="ru-RU" dirty="0" smtClean="0"/>
                      <a:t>033,2 </a:t>
                    </a:r>
                    <a:r>
                      <a:rPr lang="ru-RU" sz="1600" b="1" i="0" u="none" strike="noStrike" baseline="0" dirty="0" smtClean="0"/>
                      <a:t>т.р.</a:t>
                    </a:r>
                    <a:r>
                      <a:rPr lang="ru-RU" dirty="0"/>
                      <a:t>
1%</a:t>
                    </a:r>
                  </a:p>
                </c:rich>
              </c:tx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Sheet1!$B$2:$M$2</c:f>
              <c:numCache>
                <c:formatCode>#,##0.0</c:formatCode>
                <c:ptCount val="11"/>
                <c:pt idx="0">
                  <c:v>50762</c:v>
                </c:pt>
                <c:pt idx="1">
                  <c:v>2248.6999999999998</c:v>
                </c:pt>
                <c:pt idx="2">
                  <c:v>35313.5</c:v>
                </c:pt>
                <c:pt idx="3">
                  <c:v>10791</c:v>
                </c:pt>
                <c:pt idx="4" formatCode="General">
                  <c:v>300</c:v>
                </c:pt>
                <c:pt idx="5">
                  <c:v>232941.3</c:v>
                </c:pt>
                <c:pt idx="6">
                  <c:v>10586.7</c:v>
                </c:pt>
                <c:pt idx="7">
                  <c:v>25745.8</c:v>
                </c:pt>
                <c:pt idx="8">
                  <c:v>35.4</c:v>
                </c:pt>
                <c:pt idx="9">
                  <c:v>8588</c:v>
                </c:pt>
                <c:pt idx="10">
                  <c:v>6033.2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1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Sheet1!$B$4:$M$4</c:f>
              <c:numCache>
                <c:formatCode>General</c:formatCode>
                <c:ptCount val="11"/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chemeClr val="folHlink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Sheet1!$B$5:$M$5</c:f>
              <c:numCache>
                <c:formatCode>General</c:formatCode>
                <c:ptCount val="11"/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spPr>
            <a:solidFill>
              <a:schemeClr val="bg2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Sheet1!$B$6:$M$6</c:f>
              <c:numCache>
                <c:formatCode>General</c:formatCode>
                <c:ptCount val="11"/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</c:strCache>
            </c:strRef>
          </c:tx>
          <c:spPr>
            <a:solidFill>
              <a:schemeClr val="tx2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Sheet1!$B$7:$M$7</c:f>
              <c:numCache>
                <c:formatCode>General</c:formatCode>
                <c:ptCount val="11"/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</c:strCache>
            </c:strRef>
          </c:tx>
          <c:spPr>
            <a:solidFill>
              <a:srgbClr val="0066CC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Sheet1!$B$8:$M$8</c:f>
              <c:numCache>
                <c:formatCode>General</c:formatCode>
                <c:ptCount val="11"/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</c:strCache>
            </c:strRef>
          </c:tx>
          <c:spPr>
            <a:solidFill>
              <a:srgbClr val="CCCCFF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Sheet1!$B$9:$M$9</c:f>
              <c:numCache>
                <c:formatCode>General</c:formatCode>
                <c:ptCount val="11"/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</c:strCache>
            </c:strRef>
          </c:tx>
          <c:spPr>
            <a:solidFill>
              <a:srgbClr val="FF0000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Sheet1!$B$10:$M$10</c:f>
              <c:numCache>
                <c:formatCode>General</c:formatCode>
                <c:ptCount val="11"/>
              </c:numCache>
            </c:numRef>
          </c:val>
        </c:ser>
        <c:ser>
          <c:idx val="9"/>
          <c:order val="9"/>
          <c:tx>
            <c:strRef>
              <c:f>Sheet1!$A$11</c:f>
              <c:strCache>
                <c:ptCount val="1"/>
              </c:strCache>
            </c:strRef>
          </c:tx>
          <c:spPr>
            <a:solidFill>
              <a:srgbClr val="FFFF00"/>
            </a:solidFill>
            <a:ln w="11197">
              <a:solidFill>
                <a:schemeClr val="tx1"/>
              </a:solidFill>
              <a:prstDash val="solid"/>
            </a:ln>
          </c:spPr>
          <c:explosion val="34"/>
          <c:dPt>
            <c:idx val="0"/>
            <c:spPr>
              <a:solidFill>
                <a:schemeClr val="accent1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1197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2394">
                <a:noFill/>
              </a:ln>
            </c:spPr>
            <c:txPr>
              <a:bodyPr/>
              <a:lstStyle/>
              <a:p>
                <a:pPr>
                  <a:defRPr sz="16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Sheet1!$B$1:$M$1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 </c:v>
                </c:pt>
                <c:pt idx="8">
                  <c:v>Физическая культура и спорт</c:v>
                </c:pt>
                <c:pt idx="9">
                  <c:v>Условно утвержденные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Sheet1!$B$11:$M$11</c:f>
              <c:numCache>
                <c:formatCode>General</c:formatCode>
                <c:ptCount val="11"/>
              </c:numCache>
            </c:numRef>
          </c:val>
        </c:ser>
        <c:dLbls>
          <c:showCatName val="1"/>
          <c:showPercent val="1"/>
        </c:dLbls>
      </c:pie3DChart>
      <c:spPr>
        <a:noFill/>
        <a:ln w="25389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67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774D046-D47D-45C0-AA9B-F14468735511}" type="datetimeFigureOut">
              <a:rPr lang="ru-RU"/>
              <a:pPr>
                <a:defRPr/>
              </a:pPr>
              <a:t>24.01.2024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9009576-8A88-41A1-9FC7-578D6E73D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6E4A0C3-A583-4BE5-B072-C3B59FDF2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E61F74-A763-4F1B-B4BE-AE14E9B7A5D4}" type="slidenum">
              <a:rPr lang="ru-RU" smtClean="0">
                <a:latin typeface="Arial" pitchFamily="34" charset="0"/>
              </a:rPr>
              <a:pPr/>
              <a:t>8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DC9AAC3-0144-4ADA-BE45-680E7C758D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56AEF8-F9C5-45E3-A39A-130A575720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DB88FC-90A5-43A7-9326-F217EE110A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3A1CF-90FE-4964-BD5C-9625A0FF1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56D8D-9CA3-466C-98A2-908B0C5B18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BF6BD3-E908-48BF-BFEA-3C7D9C9131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3664D9-8DC8-458C-BE1F-D5D4E1BA0B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6990499-F399-45BA-840E-55016D8EA4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3A2B7F-390C-4D7E-9FF8-548235F61E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37B38E-2859-43B6-B3EA-809E2C4D43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002171-C92F-4770-B362-B4D12B7AE3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7B4EB4F-504B-4188-9104-3BCB901BE8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8CDB934-77ED-41C5-89DE-DBF3CBD433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2E024DF-8FEF-46D8-931D-D9E9A26F2B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18" r:id="rId1"/>
    <p:sldLayoutId id="2147484919" r:id="rId2"/>
    <p:sldLayoutId id="2147484920" r:id="rId3"/>
    <p:sldLayoutId id="2147484921" r:id="rId4"/>
    <p:sldLayoutId id="2147484922" r:id="rId5"/>
    <p:sldLayoutId id="2147484923" r:id="rId6"/>
    <p:sldLayoutId id="2147484924" r:id="rId7"/>
    <p:sldLayoutId id="2147484925" r:id="rId8"/>
    <p:sldLayoutId id="2147484926" r:id="rId9"/>
    <p:sldLayoutId id="2147484927" r:id="rId10"/>
    <p:sldLayoutId id="2147484928" r:id="rId11"/>
    <p:sldLayoutId id="2147484929" r:id="rId12"/>
    <p:sldLayoutId id="2147484930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3.xls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7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_____Microsoft_Office_Excel_97-20039.xls"/><Relationship Id="rId4" Type="http://schemas.openxmlformats.org/officeDocument/2006/relationships/oleObject" Target="../embeddings/_____Microsoft_Office_Excel_97-20038.xls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0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2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88" y="1000125"/>
            <a:ext cx="8429625" cy="39290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8800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8800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8800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БЮДЖЕТ ДЛЯ ГРАЖДАН</a:t>
            </a:r>
            <a:br>
              <a:rPr lang="ru-RU" sz="8800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400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2024-2026гг.</a:t>
            </a:r>
            <a:r>
              <a:rPr lang="ru-RU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20"/>
          <p:cNvGraphicFramePr>
            <a:graphicFrameLocks noGrp="1" noChangeAspect="1"/>
          </p:cNvGraphicFramePr>
          <p:nvPr>
            <p:ph idx="1"/>
          </p:nvPr>
        </p:nvGraphicFramePr>
        <p:xfrm>
          <a:off x="423863" y="1490663"/>
          <a:ext cx="7862887" cy="4492625"/>
        </p:xfrm>
        <a:graphic>
          <a:graphicData uri="http://schemas.openxmlformats.org/presentationml/2006/ole">
            <p:oleObj spid="_x0000_s1027" name="Worksheet" r:id="rId3" imgW="7267657" imgH="4152870" progId="Excel.Sheet.8">
              <p:embed/>
            </p:oleObj>
          </a:graphicData>
        </a:graphic>
      </p:graphicFrame>
      <p:sp>
        <p:nvSpPr>
          <p:cNvPr id="188427" name="Rectangle 11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Структура доходов </a:t>
            </a:r>
            <a: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районного </a:t>
            </a:r>
            <a:r>
              <a:rPr lang="ru-RU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бюджета </a:t>
            </a:r>
            <a: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 2024 </a:t>
            </a:r>
            <a:r>
              <a:rPr lang="ru-RU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Содержимое 9"/>
          <p:cNvGraphicFramePr>
            <a:graphicFrameLocks noGrp="1"/>
          </p:cNvGraphicFramePr>
          <p:nvPr>
            <p:ph idx="1"/>
          </p:nvPr>
        </p:nvGraphicFramePr>
        <p:xfrm>
          <a:off x="0" y="1346200"/>
          <a:ext cx="4892675" cy="4903788"/>
        </p:xfrm>
        <a:graphic>
          <a:graphicData uri="http://schemas.openxmlformats.org/presentationml/2006/ole">
            <p:oleObj spid="_x0000_s2050" name="Worksheet" r:id="rId3" imgW="4000399" imgH="4010040" progId="Excel.Sheet.8">
              <p:embed/>
            </p:oleObj>
          </a:graphicData>
        </a:graphic>
      </p:graphicFrame>
      <p:sp>
        <p:nvSpPr>
          <p:cNvPr id="188427" name="Rectangle 11"/>
          <p:cNvSpPr>
            <a:spLocks noGrp="1" noRot="1" noChangeArrowheads="1"/>
          </p:cNvSpPr>
          <p:nvPr>
            <p:ph type="title"/>
          </p:nvPr>
        </p:nvSpPr>
        <p:spPr>
          <a:xfrm>
            <a:off x="304800" y="214290"/>
            <a:ext cx="8686800" cy="100013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Структура доходов </a:t>
            </a:r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районного </a:t>
            </a:r>
            <a:r>
              <a: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бюджета </a:t>
            </a:r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 2024 год и плановый период 2025 и 2026 годов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51" name="Object 4"/>
          <p:cNvGraphicFramePr>
            <a:graphicFrameLocks/>
          </p:cNvGraphicFramePr>
          <p:nvPr/>
        </p:nvGraphicFramePr>
        <p:xfrm>
          <a:off x="4543425" y="1141413"/>
          <a:ext cx="4552950" cy="5391150"/>
        </p:xfrm>
        <a:graphic>
          <a:graphicData uri="http://schemas.openxmlformats.org/presentationml/2006/ole">
            <p:oleObj spid="_x0000_s2051" name="Worksheet" r:id="rId4" imgW="3238624" imgH="383859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2343" name="Group 375"/>
          <p:cNvGraphicFramePr>
            <a:graphicFrameLocks noGrp="1"/>
          </p:cNvGraphicFramePr>
          <p:nvPr>
            <p:ph type="tbl" idx="1"/>
          </p:nvPr>
        </p:nvGraphicFramePr>
        <p:xfrm>
          <a:off x="250825" y="352425"/>
          <a:ext cx="8678894" cy="542338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266800"/>
                <a:gridCol w="1470698"/>
                <a:gridCol w="1470698"/>
                <a:gridCol w="1470698"/>
              </a:tblGrid>
              <a:tr h="93343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Налоговые и неналоговые доходы районного бюджета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 2024 год и плановый период 2025 и 2026 годов,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тысяч рублей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7D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7D7"/>
                    </a:solidFill>
                  </a:tcPr>
                </a:tc>
              </a:tr>
              <a:tr h="5082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показателей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2024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2025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2025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56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Налоговые и неналоговые доходы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154 414,1</a:t>
                      </a:r>
                      <a:endParaRPr lang="ru-RU" sz="14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161 486,0</a:t>
                      </a:r>
                      <a:endParaRPr lang="ru-RU" sz="14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171 328,4</a:t>
                      </a:r>
                      <a:endParaRPr lang="ru-RU" sz="14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65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из них: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</a:tr>
              <a:tr h="257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Налог на доходы физических лиц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91 100,0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106 000,0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115 000,0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99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Акцизы (на нефтепродукты)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20 501,8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20 990,4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21 732,8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45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Налоги на совокупный доход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10 400,0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10 400,0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10 400,0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5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Государственная пошлина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100,0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6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Доходы от использования имущества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17 516,7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16 400,0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16 500,0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00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Доходы от оказания платных услуг (работ) и компенсации затрат государства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050,0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050,0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050,0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82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Доходы от продажи материальных и нематериальных активов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12 100,0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4 800,0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4 800,0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1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4588" algn="r"/>
                        </a:tabLst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Штрафы, санкции, возмещение ущерба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1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4588" algn="r"/>
                        </a:tabLst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Прочие неналоговые доходы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300,0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300,0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300,0</a:t>
                      </a:r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42496" y="1428736"/>
          <a:ext cx="8771215" cy="4929221"/>
        </p:xfrm>
        <a:graphic>
          <a:graphicData uri="http://schemas.openxmlformats.org/presentationml/2006/ole">
            <p:oleObj spid="_x0000_s3074" name="Worksheet" r:id="rId3" imgW="6915133" imgH="3886110" progId="Excel.Sheet.8">
              <p:embed/>
            </p:oleObj>
          </a:graphicData>
        </a:graphic>
      </p:graphicFrame>
      <p:sp>
        <p:nvSpPr>
          <p:cNvPr id="2416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14313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Структура налоговых и неналоговых доходов районного бюджета на </a:t>
            </a: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2024 </a:t>
            </a:r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46099" y="1577975"/>
          <a:ext cx="8436161" cy="4637107"/>
        </p:xfrm>
        <a:graphic>
          <a:graphicData uri="http://schemas.openxmlformats.org/presentationml/2006/ole">
            <p:oleObj spid="_x0000_s4098" name="Worksheet" r:id="rId3" imgW="7191479" imgH="3952800" progId="Excel.Sheet.8">
              <p:embed/>
            </p:oleObj>
          </a:graphicData>
        </a:graphic>
      </p:graphicFrame>
      <p:sp>
        <p:nvSpPr>
          <p:cNvPr id="2416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4313" y="214313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Структура налоговых и неналоговых доходов районного бюджета на </a:t>
            </a: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2025 </a:t>
            </a:r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42925" y="1311274"/>
          <a:ext cx="8261520" cy="5189559"/>
        </p:xfrm>
        <a:graphic>
          <a:graphicData uri="http://schemas.openxmlformats.org/presentationml/2006/ole">
            <p:oleObj spid="_x0000_s5122" name="Worksheet" r:id="rId3" imgW="7353289" imgH="4619700" progId="Excel.Sheet.8">
              <p:embed/>
            </p:oleObj>
          </a:graphicData>
        </a:graphic>
      </p:graphicFrame>
      <p:sp>
        <p:nvSpPr>
          <p:cNvPr id="2416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85750" y="214313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Структура налоговых и неналоговых доходов районного бюджета на </a:t>
            </a: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2026 </a:t>
            </a:r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57158" y="357166"/>
            <a:ext cx="8429625" cy="7032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Расходы районного бюджета на 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2024 год и на плановый период 2025 и 2026 годов, </a:t>
            </a:r>
            <a:r>
              <a:rPr lang="ru-RU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тысяч рублей</a:t>
            </a:r>
          </a:p>
        </p:txBody>
      </p:sp>
      <p:graphicFrame>
        <p:nvGraphicFramePr>
          <p:cNvPr id="225045" name="Group 789"/>
          <p:cNvGraphicFramePr>
            <a:graphicFrameLocks noGrp="1"/>
          </p:cNvGraphicFramePr>
          <p:nvPr>
            <p:ph type="tbl" idx="1"/>
          </p:nvPr>
        </p:nvGraphicFramePr>
        <p:xfrm>
          <a:off x="214313" y="1196975"/>
          <a:ext cx="8534431" cy="499364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143373"/>
                <a:gridCol w="1500230"/>
                <a:gridCol w="1428760"/>
                <a:gridCol w="1462068"/>
              </a:tblGrid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показателей</a:t>
                      </a:r>
                      <a:endParaRPr kumimoji="0" lang="ru-RU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2024 год</a:t>
                      </a:r>
                      <a:endParaRPr kumimoji="0" lang="ru-RU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2025 год</a:t>
                      </a:r>
                      <a:endParaRPr kumimoji="0" lang="ru-RU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2026 год</a:t>
                      </a:r>
                      <a:endParaRPr kumimoji="0" lang="ru-RU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Расходы, всего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456 168,3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457 679,2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383 345,7</a:t>
                      </a:r>
                    </a:p>
                  </a:txBody>
                  <a:tcPr marL="9525" marR="9525" marT="9525" marB="0" anchor="b"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том числе: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Общегосударственные вопросы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63 704,4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51 149,7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50 762,0</a:t>
                      </a:r>
                    </a:p>
                  </a:txBody>
                  <a:tcPr marL="9525" marR="9525" marT="9525" marB="0"/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Национальная оборона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1 864,4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2 054,9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2 248,7</a:t>
                      </a:r>
                    </a:p>
                  </a:txBody>
                  <a:tcPr marL="9525" marR="9525" marT="9525" marB="0"/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Национальная экономика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47 205,6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34 571,1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35 313,5</a:t>
                      </a:r>
                    </a:p>
                  </a:txBody>
                  <a:tcPr marL="9525" marR="9525" marT="9525" marB="0"/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Жилищно-коммунальное хозяйство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58 199,4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96 458,0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10 791,0</a:t>
                      </a:r>
                    </a:p>
                  </a:txBody>
                  <a:tcPr marL="9525" marR="9525" marT="9525" marB="0"/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Охрана окружающей среды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300,0</a:t>
                      </a:r>
                    </a:p>
                  </a:txBody>
                  <a:tcPr marL="9525" marR="9525" marT="9525" marB="0"/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Образование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249 238,8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226 591,8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232 941,3</a:t>
                      </a:r>
                    </a:p>
                  </a:txBody>
                  <a:tcPr marL="9525" marR="9525" marT="9525" marB="0"/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Культура, кинематография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10 966,2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10 786,7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10 586,7</a:t>
                      </a:r>
                    </a:p>
                  </a:txBody>
                  <a:tcPr marL="9525" marR="9525" marT="9525" marB="0"/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Социальная политика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18 873,3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25 662,5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25 745,8</a:t>
                      </a:r>
                    </a:p>
                  </a:txBody>
                  <a:tcPr marL="9525" marR="9525" marT="9525" marB="0"/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Физическая культура и спорт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35,4</a:t>
                      </a:r>
                    </a:p>
                  </a:txBody>
                  <a:tcPr marL="9525" marR="9525" marT="9525" marB="0"/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Межбюджетные трансферты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6 033,2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6 033,2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6 033,2</a:t>
                      </a:r>
                    </a:p>
                  </a:txBody>
                  <a:tcPr marL="9525" marR="9525" marT="9525" marB="0"/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Условно утвержденные расходы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4 187,0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8 588,0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57188" y="0"/>
            <a:ext cx="8501062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Структура расходов районного бюджета на </a:t>
            </a:r>
            <a: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2024 год</a:t>
            </a:r>
            <a:endParaRPr lang="ru-RU" sz="4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42875" y="1357313"/>
          <a:ext cx="8745538" cy="516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57188" y="0"/>
            <a:ext cx="8501062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Структура расходов районного бюджета на </a:t>
            </a:r>
            <a: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2025 год</a:t>
            </a:r>
            <a:endParaRPr lang="ru-RU" sz="4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42844" y="1071546"/>
          <a:ext cx="868362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57188" y="0"/>
            <a:ext cx="8501062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Структура расходов районного бюджета на </a:t>
            </a:r>
            <a: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2026 </a:t>
            </a:r>
            <a:r>
              <a:rPr lang="ru-RU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год</a:t>
            </a:r>
          </a:p>
        </p:txBody>
      </p:sp>
      <p:graphicFrame>
        <p:nvGraphicFramePr>
          <p:cNvPr id="4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20663" y="1285875"/>
          <a:ext cx="868362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714375"/>
            <a:ext cx="7772400" cy="3857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sz="4900" dirty="0" smtClean="0">
                <a:solidFill>
                  <a:srgbClr val="0070C0"/>
                </a:solidFill>
              </a:rPr>
              <a:t>Основные показатели прогноза социально-экономического развития Покровского района</a:t>
            </a:r>
            <a:endParaRPr lang="ru-RU" sz="49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142875"/>
            <a:ext cx="8572500" cy="1582738"/>
          </a:xfrm>
          <a:noFill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Программные и </a:t>
            </a:r>
            <a:r>
              <a:rPr lang="ru-RU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непрограммные</a:t>
            </a:r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расходы районного бюджета на 2024 год и на плановый период 2025 и 2026 годов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</p:nvPr>
        </p:nvGraphicFramePr>
        <p:xfrm>
          <a:off x="214282" y="2428868"/>
          <a:ext cx="8258204" cy="2179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2239"/>
                <a:gridCol w="1648785"/>
                <a:gridCol w="1648785"/>
                <a:gridCol w="1548395"/>
              </a:tblGrid>
              <a:tr h="49291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показателя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2024 год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2025 год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2026 год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9291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Программные расходы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370 816,0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381 224,4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302 683,7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92919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Непрограммные</a:t>
                      </a:r>
                      <a:r>
                        <a:rPr lang="ru-RU" sz="2000" dirty="0" smtClean="0"/>
                        <a:t> расходы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85 352,3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76 454,8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80 662,0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9291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456 168,3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457 679,2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383 345,7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4846" name="TextBox 9"/>
          <p:cNvSpPr txBox="1">
            <a:spLocks noChangeArrowheads="1"/>
          </p:cNvSpPr>
          <p:nvPr/>
        </p:nvSpPr>
        <p:spPr bwMode="auto">
          <a:xfrm>
            <a:off x="7000875" y="2000250"/>
            <a:ext cx="1735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Arial Black" pitchFamily="34" charset="0"/>
              </a:rPr>
              <a:t>тыс. рублей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4313" y="500063"/>
            <a:ext cx="8643937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Структура программных и </a:t>
            </a:r>
            <a:r>
              <a:rPr lang="ru-RU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непрограммных</a:t>
            </a:r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расходов районного бюджета на </a:t>
            </a:r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2024 год и плановый период 2025 и 2026 годов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843" name="Диаграмма 7"/>
          <p:cNvGraphicFramePr>
            <a:graphicFrameLocks noGrp="1"/>
          </p:cNvGraphicFramePr>
          <p:nvPr>
            <p:ph type="chart" idx="1"/>
          </p:nvPr>
        </p:nvGraphicFramePr>
        <p:xfrm>
          <a:off x="6216650" y="1857364"/>
          <a:ext cx="2927350" cy="3157538"/>
        </p:xfrm>
        <a:graphic>
          <a:graphicData uri="http://schemas.openxmlformats.org/presentationml/2006/ole">
            <p:oleObj spid="_x0000_s35843" name="Worksheet" r:id="rId3" imgW="2905010" imgH="3133620" progId="Excel.Sheet.8">
              <p:embed/>
            </p:oleObj>
          </a:graphicData>
        </a:graphic>
      </p:graphicFrame>
      <p:sp>
        <p:nvSpPr>
          <p:cNvPr id="35846" name="TextBox 10"/>
          <p:cNvSpPr txBox="1">
            <a:spLocks noChangeArrowheads="1"/>
          </p:cNvSpPr>
          <p:nvPr/>
        </p:nvSpPr>
        <p:spPr bwMode="auto">
          <a:xfrm>
            <a:off x="3286125" y="5286375"/>
            <a:ext cx="3857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      </a:t>
            </a:r>
            <a:r>
              <a:rPr lang="ru-RU" dirty="0" smtClean="0"/>
              <a:t>Программные </a:t>
            </a:r>
            <a:r>
              <a:rPr lang="ru-RU" dirty="0"/>
              <a:t>расходы</a:t>
            </a:r>
          </a:p>
          <a:p>
            <a:endParaRPr lang="ru-RU" dirty="0"/>
          </a:p>
          <a:p>
            <a:r>
              <a:rPr lang="ru-RU" dirty="0"/>
              <a:t>     </a:t>
            </a:r>
            <a:r>
              <a:rPr lang="ru-RU" dirty="0" err="1" smtClean="0"/>
              <a:t>Непрограммные</a:t>
            </a:r>
            <a:r>
              <a:rPr lang="ru-RU" dirty="0" smtClean="0"/>
              <a:t> </a:t>
            </a:r>
            <a:r>
              <a:rPr lang="ru-RU" dirty="0"/>
              <a:t>расходы</a:t>
            </a:r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357563" y="5357813"/>
            <a:ext cx="214312" cy="21431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357563" y="5929313"/>
            <a:ext cx="214312" cy="214312"/>
          </a:xfrm>
          <a:prstGeom prst="rect">
            <a:avLst/>
          </a:prstGeom>
          <a:solidFill>
            <a:srgbClr val="AD2528"/>
          </a:solidFill>
          <a:ln>
            <a:solidFill>
              <a:srgbClr val="AD25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35847" name="Диаграмма 7"/>
          <p:cNvGraphicFramePr>
            <a:graphicFrameLocks noGrp="1"/>
          </p:cNvGraphicFramePr>
          <p:nvPr/>
        </p:nvGraphicFramePr>
        <p:xfrm>
          <a:off x="571472" y="1857364"/>
          <a:ext cx="2871789" cy="3175000"/>
        </p:xfrm>
        <a:graphic>
          <a:graphicData uri="http://schemas.openxmlformats.org/presentationml/2006/ole">
            <p:oleObj spid="_x0000_s35847" name="Worksheet" r:id="rId4" imgW="2676477" imgH="2962170" progId="Excel.Sheet.8">
              <p:embed/>
            </p:oleObj>
          </a:graphicData>
        </a:graphic>
      </p:graphicFrame>
      <p:graphicFrame>
        <p:nvGraphicFramePr>
          <p:cNvPr id="35848" name="Диаграмма 7"/>
          <p:cNvGraphicFramePr>
            <a:graphicFrameLocks noGrp="1"/>
          </p:cNvGraphicFramePr>
          <p:nvPr/>
        </p:nvGraphicFramePr>
        <p:xfrm>
          <a:off x="3286117" y="1854200"/>
          <a:ext cx="3214710" cy="3146436"/>
        </p:xfrm>
        <a:graphic>
          <a:graphicData uri="http://schemas.openxmlformats.org/presentationml/2006/ole">
            <p:oleObj spid="_x0000_s35848" name="Worksheet" r:id="rId5" imgW="3495790" imgH="349569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71500" y="571500"/>
            <a:ext cx="8072438" cy="5511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0070C0"/>
                </a:solidFill>
              </a:rPr>
              <a:t>В районном бюджете </a:t>
            </a:r>
            <a:br>
              <a:rPr lang="ru-RU" sz="4800" dirty="0" smtClean="0">
                <a:solidFill>
                  <a:srgbClr val="0070C0"/>
                </a:solidFill>
              </a:rPr>
            </a:br>
            <a:r>
              <a:rPr lang="ru-RU" sz="4800" dirty="0" smtClean="0">
                <a:solidFill>
                  <a:srgbClr val="0070C0"/>
                </a:solidFill>
              </a:rPr>
              <a:t>на 2024 год и на плановый период 2025 и 2026 годов планируется реализация </a:t>
            </a:r>
            <a:r>
              <a:rPr lang="ru-RU" sz="4800" u="sng" dirty="0" smtClean="0">
                <a:solidFill>
                  <a:schemeClr val="bg2">
                    <a:lumMod val="10000"/>
                  </a:schemeClr>
                </a:solidFill>
              </a:rPr>
              <a:t>21-й</a:t>
            </a: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4800" dirty="0" smtClean="0">
                <a:solidFill>
                  <a:srgbClr val="0070C0"/>
                </a:solidFill>
              </a:rPr>
              <a:t>муниципальной программы</a:t>
            </a:r>
            <a:endParaRPr lang="ru-RU" sz="4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0" y="274638"/>
            <a:ext cx="9144000" cy="9398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Программные расходы районного бюджета на 2024 год и на плановый период 2025 и 2026 годов, тысяч рублей</a:t>
            </a:r>
          </a:p>
        </p:txBody>
      </p:sp>
      <p:graphicFrame>
        <p:nvGraphicFramePr>
          <p:cNvPr id="246898" name="Group 114"/>
          <p:cNvGraphicFramePr>
            <a:graphicFrameLocks noGrp="1"/>
          </p:cNvGraphicFramePr>
          <p:nvPr>
            <p:ph type="tbl" idx="1"/>
          </p:nvPr>
        </p:nvGraphicFramePr>
        <p:xfrm>
          <a:off x="214313" y="1357313"/>
          <a:ext cx="8715435" cy="4744074"/>
        </p:xfrm>
        <a:graphic>
          <a:graphicData uri="http://schemas.openxmlformats.org/drawingml/2006/table">
            <a:tbl>
              <a:tblPr/>
              <a:tblGrid>
                <a:gridCol w="5446674"/>
                <a:gridCol w="1089587"/>
                <a:gridCol w="1089587"/>
                <a:gridCol w="1089587"/>
              </a:tblGrid>
              <a:tr h="5000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Наименование показателей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2024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2025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2026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7D7"/>
                    </a:solidFill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Программные расходы, всего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370 816,0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381 224,3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302 683,7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 по программам: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системы образования Покровского района"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224 027,6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208 931,9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215 281,3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"Адресная социальная помощь"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16 489,7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22 960,9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23 044,2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"Ремонт и развитие автомобильных дорог общего пользования местного  значения Покровского района"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43 444,6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30 990,4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31 732,8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отрасли культуры в Покровском районе"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23 340,2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16 529,6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16 329,6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66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"Организация транспортного обслуживания населения Покровского района на социально-значимых,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внутримуниципальных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маршрутах"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2 700,0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2 700,0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2 700,0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"Комплексное развитие сельских территорий Покровского района Орловской области"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44 663,7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85 918,2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718,0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898" name="Group 114"/>
          <p:cNvGraphicFramePr>
            <a:graphicFrameLocks noGrp="1"/>
          </p:cNvGraphicFramePr>
          <p:nvPr>
            <p:ph type="tbl" idx="1"/>
          </p:nvPr>
        </p:nvGraphicFramePr>
        <p:xfrm>
          <a:off x="285720" y="428602"/>
          <a:ext cx="8572559" cy="6119519"/>
        </p:xfrm>
        <a:graphic>
          <a:graphicData uri="http://schemas.openxmlformats.org/drawingml/2006/table">
            <a:tbl>
              <a:tblPr/>
              <a:tblGrid>
                <a:gridCol w="5357384"/>
                <a:gridCol w="1071725"/>
                <a:gridCol w="1071725"/>
                <a:gridCol w="1071725"/>
              </a:tblGrid>
              <a:tr h="6429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Наименование показателей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2024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2025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2026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7D7"/>
                    </a:solidFill>
                  </a:tcPr>
                </a:tc>
              </a:tr>
              <a:tr h="1019598">
                <a:tc>
                  <a:txBody>
                    <a:bodyPr/>
                    <a:lstStyle/>
                    <a:p>
                      <a:pPr algn="l" rtl="0" fontAlgn="t"/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"Участие в организации деятельности по</a:t>
                      </a:r>
                      <a:r>
                        <a:rPr kumimoji="0" lang="ru-RU" sz="1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</a:t>
                      </a:r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бору,  транспортированию,  обработке, </a:t>
                      </a:r>
                      <a:r>
                        <a:rPr kumimoji="0" lang="ru-RU" sz="15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ути-лизации</a:t>
                      </a:r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 обезвреживанию, захоронению твердых коммунальных отходов на территории Покровского района"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2 500,0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3 000,0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3 442,4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681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Муниципальная программа "Развитие водоснабжения, водоотведения на территории Покровского района"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7 665,9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6 612,5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5 148,6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493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"Информатизация и защита информации органов местного самоуправления Покровского района Орловской области"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1 039,9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739,9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739,9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43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"Обеспечение жильем молодых семей"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493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"Содержание муниципальных гражданских кладбищ в Покровском районе Орловской области"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493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«Обеспечение публичной деятельности и информационной открытости органов местного самоуправления Покровского района»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493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"Оформление права собственности, учет и управление муниципальным имуществом Покровского района Орловской области"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898" name="Group 114"/>
          <p:cNvGraphicFramePr>
            <a:graphicFrameLocks noGrp="1"/>
          </p:cNvGraphicFramePr>
          <p:nvPr>
            <p:ph type="tbl" idx="1"/>
          </p:nvPr>
        </p:nvGraphicFramePr>
        <p:xfrm>
          <a:off x="214313" y="642938"/>
          <a:ext cx="8715435" cy="5888175"/>
        </p:xfrm>
        <a:graphic>
          <a:graphicData uri="http://schemas.openxmlformats.org/drawingml/2006/table">
            <a:tbl>
              <a:tblPr/>
              <a:tblGrid>
                <a:gridCol w="5446674"/>
                <a:gridCol w="1089587"/>
                <a:gridCol w="1089587"/>
                <a:gridCol w="1089587"/>
              </a:tblGrid>
              <a:tr h="4860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Наименование показателей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2024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2025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2026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7D7"/>
                    </a:solidFill>
                  </a:tcPr>
                </a:tc>
              </a:tr>
              <a:tr h="51967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"Охрана окружающей среды и экологическая безопасность района"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2 250,0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0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"Молодежь Покровского района"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20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"Содержание и ремонт движимого и недвижимого муниципального имущества Покровского района Орловской области"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1 250,0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1 345,3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1 250,0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67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муниципальной службы в Покровском районе"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67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физической культуры и спорта в Покровском районе"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67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архивного дела в Покровском районе Орловской области"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04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"Комплексные меры противодействия злоупотреблению наркотиками и их незаконному обороту"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781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"Обеспечение мероприятий гражданской обороны, предупреждения и ликвидации чрезвычайных ситуаций природного и техногенного характера, обеспечения пожарной безопасности и безопасности людей на водных объектах на территории Покровского района"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Структура программных расходов районного бюджета на </a:t>
            </a: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2024 </a:t>
            </a:r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год</a:t>
            </a:r>
          </a:p>
        </p:txBody>
      </p:sp>
      <p:graphicFrame>
        <p:nvGraphicFramePr>
          <p:cNvPr id="8194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23838" y="1500174"/>
          <a:ext cx="8867087" cy="4643470"/>
        </p:xfrm>
        <a:graphic>
          <a:graphicData uri="http://schemas.openxmlformats.org/presentationml/2006/ole">
            <p:oleObj spid="_x0000_s8194" name="Worksheet" r:id="rId3" imgW="8629667" imgH="437211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Структура программных расходов районного бюджета на </a:t>
            </a: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2025 </a:t>
            </a:r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год</a:t>
            </a:r>
          </a:p>
        </p:txBody>
      </p:sp>
      <p:graphicFrame>
        <p:nvGraphicFramePr>
          <p:cNvPr id="9218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98425" y="1273175"/>
          <a:ext cx="8945563" cy="4794250"/>
        </p:xfrm>
        <a:graphic>
          <a:graphicData uri="http://schemas.openxmlformats.org/presentationml/2006/ole">
            <p:oleObj spid="_x0000_s9218" name="Worksheet" r:id="rId3" imgW="8210421" imgH="440046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4313" y="0"/>
            <a:ext cx="8715375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Структура программных расходов районного бюджета на </a:t>
            </a: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2026 </a:t>
            </a:r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год</a:t>
            </a:r>
          </a:p>
        </p:txBody>
      </p:sp>
      <p:graphicFrame>
        <p:nvGraphicFramePr>
          <p:cNvPr id="10242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404813" y="1574800"/>
          <a:ext cx="8618537" cy="4854596"/>
        </p:xfrm>
        <a:graphic>
          <a:graphicData uri="http://schemas.openxmlformats.org/presentationml/2006/ole">
            <p:oleObj spid="_x0000_s10242" name="Worksheet" r:id="rId3" imgW="8648576" imgH="435294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1357298"/>
          <a:ext cx="8429684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21445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Продукция сельского хозяйства (все категории хозяйств), млрд. руб.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1500174"/>
          <a:ext cx="835824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Объем инвестиций, млн. руб.</a:t>
            </a:r>
            <a:endParaRPr lang="ru-RU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29642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Промышленность, млн. руб.</a:t>
            </a:r>
            <a:endParaRPr lang="ru-RU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7901014" cy="482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Объем платных услуг населению, </a:t>
            </a:r>
            <a:br>
              <a:rPr lang="ru-RU" sz="3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3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млн. руб.</a:t>
            </a:r>
            <a:endParaRPr lang="ru-RU" sz="3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50" y="714375"/>
            <a:ext cx="8572500" cy="45005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Основные показатели районного бюджета на 2024 год и на плановый период 2025 и 2026 годов</a:t>
            </a:r>
            <a:endParaRPr lang="ru-RU" sz="5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Заголовок 5"/>
          <p:cNvSpPr txBox="1">
            <a:spLocks/>
          </p:cNvSpPr>
          <p:nvPr/>
        </p:nvSpPr>
        <p:spPr>
          <a:xfrm>
            <a:off x="5572125" y="0"/>
            <a:ext cx="8429625" cy="785813"/>
          </a:xfrm>
          <a:prstGeom prst="rect">
            <a:avLst/>
          </a:prstGeom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b="1" kern="0" dirty="0">
              <a:solidFill>
                <a:schemeClr val="bg1"/>
              </a:solidFill>
              <a:latin typeface="Arial" pitchFamily="34" charset="0"/>
              <a:ea typeface="+mj-ea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1438" y="500063"/>
            <a:ext cx="90725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802" tIns="5802" rIns="5802" bIns="0" anchor="b"/>
          <a:lstStyle/>
          <a:p>
            <a:pPr algn="ctr" fontAlgn="b">
              <a:buSzPct val="70000"/>
              <a:defRPr/>
            </a:pPr>
            <a:r>
              <a:rPr lang="ru-RU" sz="3200" b="1" dirty="0">
                <a:solidFill>
                  <a:srgbClr val="C9A6E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+mn-cs"/>
              </a:rPr>
              <a:t>Параметры консолидированного бюджета Покровского района Орловской области</a:t>
            </a:r>
          </a:p>
        </p:txBody>
      </p:sp>
      <p:graphicFrame>
        <p:nvGraphicFramePr>
          <p:cNvPr id="3155" name="Group 83"/>
          <p:cNvGraphicFramePr>
            <a:graphicFrameLocks noGrp="1"/>
          </p:cNvGraphicFramePr>
          <p:nvPr/>
        </p:nvGraphicFramePr>
        <p:xfrm>
          <a:off x="642938" y="2071688"/>
          <a:ext cx="8001000" cy="1584960"/>
        </p:xfrm>
        <a:graphic>
          <a:graphicData uri="http://schemas.openxmlformats.org/drawingml/2006/table">
            <a:tbl>
              <a:tblPr/>
              <a:tblGrid>
                <a:gridCol w="2000250"/>
                <a:gridCol w="2000250"/>
                <a:gridCol w="2000250"/>
                <a:gridCol w="20002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Расходы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Дефицит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55900"/>
                          </a:solidFill>
                          <a:effectLst/>
                          <a:latin typeface="Times New Roman" pitchFamily="18" charset="0"/>
                        </a:rPr>
                        <a:t>2024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55900"/>
                          </a:solidFill>
                          <a:effectLst/>
                          <a:latin typeface="Times New Roman" pitchFamily="18" charset="0"/>
                        </a:rPr>
                        <a:t>486 590,1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55900"/>
                          </a:solidFill>
                          <a:effectLst/>
                          <a:latin typeface="Times New Roman" pitchFamily="18" charset="0"/>
                        </a:rPr>
                        <a:t>490 557,4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 smtClean="0">
                          <a:solidFill>
                            <a:srgbClr val="955900"/>
                          </a:solidFill>
                          <a:latin typeface="Times New Roman"/>
                        </a:rPr>
                        <a:t>-3 967,3</a:t>
                      </a:r>
                      <a:endParaRPr lang="ru-RU" sz="2000" b="1" i="0" u="none" strike="noStrike" dirty="0">
                        <a:solidFill>
                          <a:srgbClr val="9559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55900"/>
                          </a:solidFill>
                          <a:effectLst/>
                          <a:latin typeface="Times New Roman" pitchFamily="18" charset="0"/>
                        </a:rPr>
                        <a:t>2025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55900"/>
                          </a:solidFill>
                          <a:effectLst/>
                          <a:latin typeface="Times New Roman" pitchFamily="18" charset="0"/>
                        </a:rPr>
                        <a:t>488 100,0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55900"/>
                          </a:solidFill>
                          <a:effectLst/>
                          <a:latin typeface="Times New Roman" pitchFamily="18" charset="0"/>
                        </a:rPr>
                        <a:t>488 310,0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 smtClean="0">
                          <a:solidFill>
                            <a:srgbClr val="955900"/>
                          </a:solidFill>
                          <a:latin typeface="Times New Roman"/>
                        </a:rPr>
                        <a:t>-210,0</a:t>
                      </a:r>
                      <a:endParaRPr lang="ru-RU" sz="2000" b="1" i="0" u="none" strike="noStrike" dirty="0">
                        <a:solidFill>
                          <a:srgbClr val="9559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55900"/>
                          </a:solidFill>
                          <a:effectLst/>
                          <a:latin typeface="Times New Roman" pitchFamily="18" charset="0"/>
                        </a:rPr>
                        <a:t>2026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5900"/>
                          </a:solidFill>
                          <a:effectLst/>
                          <a:latin typeface="Times New Roman" pitchFamily="18" charset="0"/>
                        </a:rPr>
                        <a:t>415 081,8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55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55900"/>
                          </a:solidFill>
                          <a:effectLst/>
                          <a:latin typeface="Times New Roman" pitchFamily="18" charset="0"/>
                        </a:rPr>
                        <a:t>415 338,7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 smtClean="0">
                          <a:solidFill>
                            <a:srgbClr val="955900"/>
                          </a:solidFill>
                          <a:latin typeface="Times New Roman"/>
                        </a:rPr>
                        <a:t>-256,9</a:t>
                      </a:r>
                      <a:endParaRPr lang="ru-RU" sz="2000" b="1" i="0" u="none" strike="noStrike" dirty="0">
                        <a:solidFill>
                          <a:srgbClr val="9559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33"/>
          <p:cNvSpPr>
            <a:spLocks noChangeArrowheads="1"/>
          </p:cNvSpPr>
          <p:nvPr/>
        </p:nvSpPr>
        <p:spPr bwMode="auto">
          <a:xfrm>
            <a:off x="0" y="4076700"/>
            <a:ext cx="8858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802" tIns="5802" rIns="5802" bIns="0" anchor="b"/>
          <a:lstStyle/>
          <a:p>
            <a:pPr algn="ctr" fontAlgn="b">
              <a:buSzPct val="70000"/>
              <a:defRPr/>
            </a:pPr>
            <a:r>
              <a:rPr lang="ru-RU" sz="3200" dirty="0">
                <a:solidFill>
                  <a:srgbClr val="C9A6E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+mn-cs"/>
              </a:rPr>
              <a:t>Параметры районного бюджета</a:t>
            </a:r>
          </a:p>
        </p:txBody>
      </p:sp>
      <p:graphicFrame>
        <p:nvGraphicFramePr>
          <p:cNvPr id="3153" name="Group 81"/>
          <p:cNvGraphicFramePr>
            <a:graphicFrameLocks noGrp="1"/>
          </p:cNvGraphicFramePr>
          <p:nvPr/>
        </p:nvGraphicFramePr>
        <p:xfrm>
          <a:off x="611188" y="5013325"/>
          <a:ext cx="8001000" cy="1584960"/>
        </p:xfrm>
        <a:graphic>
          <a:graphicData uri="http://schemas.openxmlformats.org/drawingml/2006/table">
            <a:tbl>
              <a:tblPr/>
              <a:tblGrid>
                <a:gridCol w="2000250"/>
                <a:gridCol w="2000250"/>
                <a:gridCol w="2000250"/>
                <a:gridCol w="20002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Расходы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Дефицит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17B1"/>
                          </a:solidFill>
                          <a:effectLst/>
                          <a:latin typeface="Times New Roman" pitchFamily="18" charset="0"/>
                        </a:rPr>
                        <a:t>2024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17B1"/>
                          </a:solidFill>
                          <a:effectLst/>
                          <a:latin typeface="Times New Roman" pitchFamily="18" charset="0"/>
                        </a:rPr>
                        <a:t>454 168,3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F17B1"/>
                          </a:solidFill>
                          <a:effectLst/>
                          <a:latin typeface="Times New Roman" pitchFamily="18" charset="0"/>
                        </a:rPr>
                        <a:t>456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17B1"/>
                          </a:solidFill>
                          <a:effectLst/>
                          <a:latin typeface="Times New Roman" pitchFamily="18" charset="0"/>
                        </a:rPr>
                        <a:t>168,3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17B1"/>
                          </a:solidFill>
                          <a:effectLst/>
                          <a:latin typeface="Times New Roman" pitchFamily="18" charset="0"/>
                        </a:rPr>
                        <a:t>- 2 000,0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17B1"/>
                          </a:solidFill>
                          <a:effectLst/>
                          <a:latin typeface="Times New Roman" pitchFamily="18" charset="0"/>
                        </a:rPr>
                        <a:t>2025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17B1"/>
                          </a:solidFill>
                          <a:effectLst/>
                          <a:latin typeface="Times New Roman" pitchFamily="18" charset="0"/>
                        </a:rPr>
                        <a:t>457 679,2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17B1"/>
                          </a:solidFill>
                          <a:effectLst/>
                          <a:latin typeface="Times New Roman" pitchFamily="18" charset="0"/>
                        </a:rPr>
                        <a:t>457 679,2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17B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17B1"/>
                          </a:solidFill>
                          <a:effectLst/>
                          <a:latin typeface="Times New Roman" pitchFamily="18" charset="0"/>
                        </a:rPr>
                        <a:t>2026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17B1"/>
                          </a:solidFill>
                          <a:effectLst/>
                          <a:latin typeface="Times New Roman" pitchFamily="18" charset="0"/>
                        </a:rPr>
                        <a:t>383 345,7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17B1"/>
                          </a:solidFill>
                          <a:effectLst/>
                          <a:latin typeface="Times New Roman" pitchFamily="18" charset="0"/>
                        </a:rPr>
                        <a:t>383 345,7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17B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D"/>
                    </a:solidFill>
                  </a:tcPr>
                </a:tc>
              </a:tr>
            </a:tbl>
          </a:graphicData>
        </a:graphic>
      </p:graphicFrame>
      <p:sp>
        <p:nvSpPr>
          <p:cNvPr id="29755" name="TextBox 9"/>
          <p:cNvSpPr txBox="1">
            <a:spLocks noChangeArrowheads="1"/>
          </p:cNvSpPr>
          <p:nvPr/>
        </p:nvSpPr>
        <p:spPr bwMode="auto">
          <a:xfrm>
            <a:off x="6858000" y="1571625"/>
            <a:ext cx="1735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Arial Black" pitchFamily="34" charset="0"/>
              </a:rPr>
              <a:t>тыс. рублей</a:t>
            </a:r>
          </a:p>
        </p:txBody>
      </p:sp>
      <p:sp>
        <p:nvSpPr>
          <p:cNvPr id="29756" name="TextBox 10"/>
          <p:cNvSpPr txBox="1">
            <a:spLocks noChangeArrowheads="1"/>
          </p:cNvSpPr>
          <p:nvPr/>
        </p:nvSpPr>
        <p:spPr bwMode="auto">
          <a:xfrm>
            <a:off x="6732588" y="4508500"/>
            <a:ext cx="1735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Arial Black" pitchFamily="34" charset="0"/>
              </a:rPr>
              <a:t>тыс.</a:t>
            </a:r>
            <a:r>
              <a:rPr lang="ru-RU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>
                <a:latin typeface="Arial Black" pitchFamily="34" charset="0"/>
              </a:rPr>
              <a:t>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Содержимое 3"/>
          <p:cNvSpPr>
            <a:spLocks noGrp="1"/>
          </p:cNvSpPr>
          <p:nvPr>
            <p:ph idx="1"/>
          </p:nvPr>
        </p:nvSpPr>
        <p:spPr>
          <a:xfrm>
            <a:off x="857250" y="1285875"/>
            <a:ext cx="7829550" cy="5572125"/>
          </a:xfrm>
        </p:spPr>
        <p:txBody>
          <a:bodyPr>
            <a:normAutofit fontScale="3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marL="365760" indent="-256032" eaLnBrk="1" fontAlgn="auto" hangingPunct="1">
              <a:lnSpc>
                <a:spcPct val="1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4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Предельный объем муниципального долга Покровского района                                                                                     </a:t>
            </a:r>
          </a:p>
          <a:p>
            <a:pPr marL="365760" indent="-256032" eaLnBrk="1" fontAlgn="auto" hangingPunct="1">
              <a:lnSpc>
                <a:spcPct val="17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4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на 2024 год </a:t>
            </a:r>
            <a:r>
              <a:rPr lang="ru-RU" sz="4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95 124,1 тыс. рублей</a:t>
            </a:r>
            <a:r>
              <a:rPr lang="ru-RU" sz="4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marL="365760" indent="-256032" eaLnBrk="1" fontAlgn="auto" hangingPunct="1">
              <a:lnSpc>
                <a:spcPct val="17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4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на 2025 год </a:t>
            </a:r>
            <a:r>
              <a:rPr lang="ru-RU" sz="4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87 705,0 тыс. рублей,  </a:t>
            </a:r>
          </a:p>
          <a:p>
            <a:pPr marL="365760" indent="-256032" eaLnBrk="1" fontAlgn="auto" hangingPunct="1">
              <a:lnSpc>
                <a:spcPct val="17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4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на 2026 год – </a:t>
            </a:r>
            <a:r>
              <a:rPr lang="ru-RU" sz="4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92 846,4 тыс. рублей</a:t>
            </a:r>
            <a:r>
              <a:rPr lang="ru-RU" sz="4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65760" indent="-256032" eaLnBrk="1" fontAlgn="auto" hangingPunct="1">
              <a:lnSpc>
                <a:spcPct val="1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Верхний предел муниципального долга Покровского района:                                                                              </a:t>
            </a:r>
          </a:p>
          <a:p>
            <a:pPr marL="365760" indent="-256032" eaLnBrk="1" fontAlgn="auto" hangingPunct="1">
              <a:lnSpc>
                <a:spcPct val="1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1 января 2025 года </a:t>
            </a:r>
            <a:r>
              <a:rPr lang="ru-RU" sz="4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4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 тыс. рублей</a:t>
            </a:r>
            <a:r>
              <a:rPr lang="ru-RU" sz="4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в том числе верхний предел муниципального долга по муниципальным гарантиям Покровского района на 1 января 2025 года – </a:t>
            </a:r>
            <a:r>
              <a:rPr lang="ru-RU" sz="4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 рублей</a:t>
            </a:r>
            <a:r>
              <a:rPr lang="ru-RU" sz="4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                                              </a:t>
            </a:r>
          </a:p>
          <a:p>
            <a:pPr marL="365760" indent="-256032" eaLnBrk="1" fontAlgn="auto" hangingPunct="1">
              <a:lnSpc>
                <a:spcPct val="1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1 января 2026 года </a:t>
            </a:r>
            <a:r>
              <a:rPr lang="ru-RU" sz="4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4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 тыс. рублей</a:t>
            </a:r>
            <a:r>
              <a:rPr lang="ru-RU" sz="4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в том числе верхний предел муниципального долга по муниципальным гарантиям Покровского района на 1 января 2026 года – </a:t>
            </a:r>
            <a:r>
              <a:rPr lang="ru-RU" sz="4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 рублей</a:t>
            </a:r>
            <a:r>
              <a:rPr lang="ru-RU" sz="4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                                                                                               </a:t>
            </a:r>
          </a:p>
          <a:p>
            <a:pPr marL="365760" indent="-256032" eaLnBrk="1" fontAlgn="auto" hangingPunct="1">
              <a:lnSpc>
                <a:spcPct val="1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1 января 2027 года </a:t>
            </a:r>
            <a:r>
              <a:rPr lang="ru-RU" sz="4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4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 тыс. рублей</a:t>
            </a:r>
            <a:r>
              <a:rPr lang="ru-RU" sz="4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в том числе верхний предел муниципального долга по муниципальным гарантиям Покровского района на 1 января 2027 года – </a:t>
            </a:r>
            <a:r>
              <a:rPr lang="ru-RU" sz="4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 рублей</a:t>
            </a:r>
            <a:r>
              <a:rPr lang="ru-RU" sz="4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43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Параметры муниципального долга Покровского района</a:t>
            </a:r>
            <a:endParaRPr lang="ru-RU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5159</TotalTime>
  <Words>1078</Words>
  <Application>Microsoft Office PowerPoint</Application>
  <PresentationFormat>Экран (4:3)</PresentationFormat>
  <Paragraphs>336</Paragraphs>
  <Slides>28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Открытая</vt:lpstr>
      <vt:lpstr>Worksheet</vt:lpstr>
      <vt:lpstr> БЮДЖЕТ ДЛЯ ГРАЖДАН 2024-2026гг. </vt:lpstr>
      <vt:lpstr>  Основные показатели прогноза социально-экономического развития Покровского района</vt:lpstr>
      <vt:lpstr>Продукция сельского хозяйства (все категории хозяйств), млрд. руб. </vt:lpstr>
      <vt:lpstr>Объем инвестиций, млн. руб.</vt:lpstr>
      <vt:lpstr>Промышленность, млн. руб.</vt:lpstr>
      <vt:lpstr>Объем платных услуг населению,  млн. руб.</vt:lpstr>
      <vt:lpstr>Основные показатели районного бюджета на 2024 год и на плановый период 2025 и 2026 годов</vt:lpstr>
      <vt:lpstr>Слайд 8</vt:lpstr>
      <vt:lpstr>Параметры муниципального долга Покровского района</vt:lpstr>
      <vt:lpstr>Структура доходов  районного бюджета на 2024 год</vt:lpstr>
      <vt:lpstr>Структура доходов районного бюджета на 2024 год и плановый период 2025 и 2026 годов</vt:lpstr>
      <vt:lpstr>Слайд 12</vt:lpstr>
      <vt:lpstr>Структура налоговых и неналоговых доходов районного бюджета на 2024 год</vt:lpstr>
      <vt:lpstr>Структура налоговых и неналоговых доходов районного бюджета на 2025 год</vt:lpstr>
      <vt:lpstr>Структура налоговых и неналоговых доходов районного бюджета на 2026 год</vt:lpstr>
      <vt:lpstr>Расходы районного бюджета на 2024 год и на плановый период 2025 и 2026 годов, тысяч рублей</vt:lpstr>
      <vt:lpstr>Структура расходов районного бюджета на 2024 год</vt:lpstr>
      <vt:lpstr>Структура расходов районного бюджета на 2025 год</vt:lpstr>
      <vt:lpstr>Структура расходов районного бюджета на 2026 год</vt:lpstr>
      <vt:lpstr>Программные и непрограммные расходы районного бюджета на 2024 год и на плановый период 2025 и 2026 годов</vt:lpstr>
      <vt:lpstr>Структура программных и непрограммных расходов районного бюджета на 2024 год и плановый период 2025 и 2026 годов</vt:lpstr>
      <vt:lpstr>В районном бюджете  на 2024 год и на плановый период 2025 и 2026 годов планируется реализация 21-й муниципальной программы</vt:lpstr>
      <vt:lpstr>Программные расходы районного бюджета на 2024 год и на плановый период 2025 и 2026 годов, тысяч рублей</vt:lpstr>
      <vt:lpstr>Слайд 24</vt:lpstr>
      <vt:lpstr>Слайд 25</vt:lpstr>
      <vt:lpstr>Структура программных расходов районного бюджета на 2024 год</vt:lpstr>
      <vt:lpstr>Структура программных расходов районного бюджета на 2025 год</vt:lpstr>
      <vt:lpstr>Структура программных расходов районного бюджета на 2026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user1</dc:creator>
  <cp:lastModifiedBy>user4</cp:lastModifiedBy>
  <cp:revision>458</cp:revision>
  <dcterms:created xsi:type="dcterms:W3CDTF">2014-01-14T08:21:33Z</dcterms:created>
  <dcterms:modified xsi:type="dcterms:W3CDTF">2024-01-24T11:58:42Z</dcterms:modified>
</cp:coreProperties>
</file>